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78" r:id="rId3"/>
    <p:sldId id="279" r:id="rId4"/>
    <p:sldId id="257" r:id="rId5"/>
    <p:sldId id="259" r:id="rId6"/>
    <p:sldId id="281" r:id="rId7"/>
    <p:sldId id="261" r:id="rId8"/>
    <p:sldId id="262" r:id="rId9"/>
    <p:sldId id="263" r:id="rId10"/>
    <p:sldId id="282" r:id="rId11"/>
    <p:sldId id="265" r:id="rId12"/>
    <p:sldId id="267" r:id="rId13"/>
    <p:sldId id="283" r:id="rId14"/>
    <p:sldId id="273" r:id="rId15"/>
    <p:sldId id="280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rquivo_PT\CGD\DCP\Funding%20Plan\FCP\5&#170;%20Revis&#227;o\Dados%20de%20suporte\Cen&#225;rios_Taxas%20Juro_Gr&#225;fico%20Comparativ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Euribor</a:t>
            </a:r>
            <a:r>
              <a:rPr lang="en-US" baseline="0"/>
              <a:t> 3 M</a:t>
            </a:r>
            <a:endParaRPr lang="en-US"/>
          </a:p>
        </c:rich>
      </c:tx>
      <c:layout>
        <c:manualLayout>
          <c:xMode val="edge"/>
          <c:yMode val="edge"/>
          <c:x val="0.41938237021283392"/>
          <c:y val="3.4582214176638329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Taxas!$C$1</c:f>
              <c:strCache>
                <c:ptCount val="1"/>
                <c:pt idx="0">
                  <c:v>Cenário de STRESS atual</c:v>
                </c:pt>
              </c:strCache>
            </c:strRef>
          </c:tx>
          <c:spPr>
            <a:ln w="57150">
              <a:prstDash val="sysDash"/>
            </a:ln>
          </c:spPr>
          <c:marker>
            <c:symbol val="none"/>
          </c:marker>
          <c:cat>
            <c:numRef>
              <c:f>Taxas!$A$3:$A$98</c:f>
              <c:numCache>
                <c:formatCode>mmm\-yy</c:formatCode>
                <c:ptCount val="9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</c:numCache>
            </c:numRef>
          </c:cat>
          <c:val>
            <c:numRef>
              <c:f>Taxas!$C$3:$C$98</c:f>
              <c:numCache>
                <c:formatCode>0.000</c:formatCode>
                <c:ptCount val="96"/>
                <c:pt idx="0">
                  <c:v>0.67975000000000063</c:v>
                </c:pt>
                <c:pt idx="1">
                  <c:v>0.66170000000000073</c:v>
                </c:pt>
                <c:pt idx="2">
                  <c:v>0.64495652173913032</c:v>
                </c:pt>
                <c:pt idx="3">
                  <c:v>0.64470000000000061</c:v>
                </c:pt>
                <c:pt idx="4">
                  <c:v>0.68652380952380965</c:v>
                </c:pt>
                <c:pt idx="5">
                  <c:v>0.72759090909090862</c:v>
                </c:pt>
                <c:pt idx="6">
                  <c:v>0.84881818181818192</c:v>
                </c:pt>
                <c:pt idx="7">
                  <c:v>0.89550000000000007</c:v>
                </c:pt>
                <c:pt idx="8">
                  <c:v>0.88049999999999951</c:v>
                </c:pt>
                <c:pt idx="9">
                  <c:v>0.99766666666666659</c:v>
                </c:pt>
                <c:pt idx="10">
                  <c:v>1.0489999999999993</c:v>
                </c:pt>
                <c:pt idx="11">
                  <c:v>1.0216521739130442</c:v>
                </c:pt>
                <c:pt idx="12">
                  <c:v>1.0172380952380944</c:v>
                </c:pt>
                <c:pt idx="13">
                  <c:v>1.0865789473684211</c:v>
                </c:pt>
                <c:pt idx="14">
                  <c:v>1.175521739130434</c:v>
                </c:pt>
                <c:pt idx="15">
                  <c:v>1.3212105263157907</c:v>
                </c:pt>
                <c:pt idx="16">
                  <c:v>1.425090909090909</c:v>
                </c:pt>
                <c:pt idx="17">
                  <c:v>1.4885909090909089</c:v>
                </c:pt>
                <c:pt idx="18">
                  <c:v>1.5976190476190468</c:v>
                </c:pt>
                <c:pt idx="19">
                  <c:v>1.5520869565217406</c:v>
                </c:pt>
                <c:pt idx="20">
                  <c:v>1.5364545454545455</c:v>
                </c:pt>
                <c:pt idx="21">
                  <c:v>1.5758571428571431</c:v>
                </c:pt>
                <c:pt idx="22">
                  <c:v>1.484681818181818</c:v>
                </c:pt>
                <c:pt idx="23">
                  <c:v>1.4260952380952379</c:v>
                </c:pt>
                <c:pt idx="24">
                  <c:v>1.2222272727272721</c:v>
                </c:pt>
                <c:pt idx="25">
                  <c:v>1.0482857142857152</c:v>
                </c:pt>
                <c:pt idx="26">
                  <c:v>0.85845454545454569</c:v>
                </c:pt>
                <c:pt idx="27">
                  <c:v>0.7443157894736846</c:v>
                </c:pt>
                <c:pt idx="28">
                  <c:v>0.68490909090909102</c:v>
                </c:pt>
                <c:pt idx="29">
                  <c:v>0.65885714285714292</c:v>
                </c:pt>
                <c:pt idx="30">
                  <c:v>0.49704545454545462</c:v>
                </c:pt>
                <c:pt idx="31">
                  <c:v>0.33239130434782638</c:v>
                </c:pt>
                <c:pt idx="32" formatCode="#,##0.000">
                  <c:v>0.4</c:v>
                </c:pt>
                <c:pt idx="33">
                  <c:v>0.36666666666666692</c:v>
                </c:pt>
                <c:pt idx="34">
                  <c:v>0.33333333333333337</c:v>
                </c:pt>
                <c:pt idx="35" formatCode="#,##0.000">
                  <c:v>0.30000000000000016</c:v>
                </c:pt>
                <c:pt idx="36">
                  <c:v>0.26666666666666683</c:v>
                </c:pt>
                <c:pt idx="37">
                  <c:v>0.23333333333333342</c:v>
                </c:pt>
                <c:pt idx="38" formatCode="#,##0.000">
                  <c:v>0.2</c:v>
                </c:pt>
                <c:pt idx="39">
                  <c:v>0.2</c:v>
                </c:pt>
                <c:pt idx="40">
                  <c:v>0.2</c:v>
                </c:pt>
                <c:pt idx="41" formatCode="#,##0.000">
                  <c:v>0.2</c:v>
                </c:pt>
                <c:pt idx="42">
                  <c:v>0.2</c:v>
                </c:pt>
                <c:pt idx="43">
                  <c:v>0.2</c:v>
                </c:pt>
                <c:pt idx="44" formatCode="#,##0.000">
                  <c:v>0.2</c:v>
                </c:pt>
                <c:pt idx="45">
                  <c:v>0.2</c:v>
                </c:pt>
                <c:pt idx="46">
                  <c:v>0.2</c:v>
                </c:pt>
                <c:pt idx="47" formatCode="#,##0.000">
                  <c:v>0.2</c:v>
                </c:pt>
                <c:pt idx="48">
                  <c:v>0.2</c:v>
                </c:pt>
                <c:pt idx="49">
                  <c:v>0.2</c:v>
                </c:pt>
                <c:pt idx="50" formatCode="#,##0.000">
                  <c:v>0.2</c:v>
                </c:pt>
                <c:pt idx="51">
                  <c:v>0.23333333333333342</c:v>
                </c:pt>
                <c:pt idx="52">
                  <c:v>0.26666666666666683</c:v>
                </c:pt>
                <c:pt idx="53" formatCode="#,##0.000">
                  <c:v>0.30000000000000016</c:v>
                </c:pt>
                <c:pt idx="54">
                  <c:v>0.30000000000000016</c:v>
                </c:pt>
                <c:pt idx="55">
                  <c:v>0.30000000000000016</c:v>
                </c:pt>
                <c:pt idx="56" formatCode="#,##0.000">
                  <c:v>0.30000000000000016</c:v>
                </c:pt>
                <c:pt idx="57">
                  <c:v>0.30000000000000016</c:v>
                </c:pt>
                <c:pt idx="58">
                  <c:v>0.30000000000000016</c:v>
                </c:pt>
                <c:pt idx="59" formatCode="#,##0.000">
                  <c:v>0.30000000000000016</c:v>
                </c:pt>
                <c:pt idx="60">
                  <c:v>0.43333333333333335</c:v>
                </c:pt>
                <c:pt idx="61">
                  <c:v>0.56666666666666654</c:v>
                </c:pt>
                <c:pt idx="62" formatCode="#,##0.000">
                  <c:v>0.70000000000000029</c:v>
                </c:pt>
                <c:pt idx="63">
                  <c:v>0.70000000000000029</c:v>
                </c:pt>
                <c:pt idx="64">
                  <c:v>0.70000000000000029</c:v>
                </c:pt>
                <c:pt idx="65" formatCode="#,##0.000">
                  <c:v>0.70000000000000029</c:v>
                </c:pt>
                <c:pt idx="66">
                  <c:v>0.70000000000000029</c:v>
                </c:pt>
                <c:pt idx="67">
                  <c:v>0.70000000000000029</c:v>
                </c:pt>
                <c:pt idx="68" formatCode="#,##0.000">
                  <c:v>0.70000000000000029</c:v>
                </c:pt>
                <c:pt idx="69">
                  <c:v>0.73333333333333361</c:v>
                </c:pt>
                <c:pt idx="70">
                  <c:v>0.76666666666666661</c:v>
                </c:pt>
                <c:pt idx="71" formatCode="#,##0.000">
                  <c:v>0.8</c:v>
                </c:pt>
                <c:pt idx="72">
                  <c:v>0.8</c:v>
                </c:pt>
                <c:pt idx="73">
                  <c:v>0.8</c:v>
                </c:pt>
                <c:pt idx="74" formatCode="#,##0.000">
                  <c:v>0.8</c:v>
                </c:pt>
                <c:pt idx="75">
                  <c:v>0.8333333333333337</c:v>
                </c:pt>
                <c:pt idx="76">
                  <c:v>0.8666666666666667</c:v>
                </c:pt>
                <c:pt idx="77" formatCode="#,##0.000">
                  <c:v>0.90000000000000013</c:v>
                </c:pt>
                <c:pt idx="78">
                  <c:v>0.90000000000000013</c:v>
                </c:pt>
                <c:pt idx="79">
                  <c:v>0.90000000000000013</c:v>
                </c:pt>
                <c:pt idx="80" formatCode="#,##0.000">
                  <c:v>0.90000000000000013</c:v>
                </c:pt>
                <c:pt idx="81">
                  <c:v>0.93333333333333368</c:v>
                </c:pt>
                <c:pt idx="82">
                  <c:v>0.96666666666666679</c:v>
                </c:pt>
                <c:pt idx="83" formatCode="#,##0.000">
                  <c:v>1</c:v>
                </c:pt>
                <c:pt idx="84">
                  <c:v>1</c:v>
                </c:pt>
                <c:pt idx="85">
                  <c:v>1</c:v>
                </c:pt>
                <c:pt idx="86" formatCode="#,##0.000">
                  <c:v>1</c:v>
                </c:pt>
                <c:pt idx="87">
                  <c:v>1</c:v>
                </c:pt>
                <c:pt idx="88">
                  <c:v>1</c:v>
                </c:pt>
                <c:pt idx="89" formatCode="#,##0.000">
                  <c:v>1</c:v>
                </c:pt>
                <c:pt idx="90">
                  <c:v>1.0333333333333334</c:v>
                </c:pt>
                <c:pt idx="91">
                  <c:v>1.0666666666666669</c:v>
                </c:pt>
                <c:pt idx="92" formatCode="#,##0.000">
                  <c:v>1.1000000000000001</c:v>
                </c:pt>
                <c:pt idx="93">
                  <c:v>1.1000000000000001</c:v>
                </c:pt>
                <c:pt idx="94">
                  <c:v>1.1000000000000001</c:v>
                </c:pt>
                <c:pt idx="95" formatCode="#,##0.000">
                  <c:v>1.1000000000000001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Taxas!$B$1</c:f>
              <c:strCache>
                <c:ptCount val="1"/>
                <c:pt idx="0">
                  <c:v>Cenário BASE atual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Taxas!$A$3:$A$98</c:f>
              <c:numCache>
                <c:formatCode>mmm\-yy</c:formatCode>
                <c:ptCount val="9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</c:numCache>
            </c:numRef>
          </c:cat>
          <c:val>
            <c:numRef>
              <c:f>Taxas!$B$3:$B$98</c:f>
              <c:numCache>
                <c:formatCode>0.000</c:formatCode>
                <c:ptCount val="96"/>
                <c:pt idx="0">
                  <c:v>0.67975000000000063</c:v>
                </c:pt>
                <c:pt idx="1">
                  <c:v>0.66170000000000073</c:v>
                </c:pt>
                <c:pt idx="2">
                  <c:v>0.64495652173913032</c:v>
                </c:pt>
                <c:pt idx="3">
                  <c:v>0.64470000000000061</c:v>
                </c:pt>
                <c:pt idx="4">
                  <c:v>0.68652380952380965</c:v>
                </c:pt>
                <c:pt idx="5">
                  <c:v>0.72759090909090862</c:v>
                </c:pt>
                <c:pt idx="6">
                  <c:v>0.84881818181818192</c:v>
                </c:pt>
                <c:pt idx="7">
                  <c:v>0.89550000000000007</c:v>
                </c:pt>
                <c:pt idx="8">
                  <c:v>0.88049999999999951</c:v>
                </c:pt>
                <c:pt idx="9">
                  <c:v>0.99766666666666659</c:v>
                </c:pt>
                <c:pt idx="10">
                  <c:v>1.0489999999999993</c:v>
                </c:pt>
                <c:pt idx="11">
                  <c:v>1.0216521739130442</c:v>
                </c:pt>
                <c:pt idx="12">
                  <c:v>1.0172380952380944</c:v>
                </c:pt>
                <c:pt idx="13">
                  <c:v>1.0865789473684211</c:v>
                </c:pt>
                <c:pt idx="14">
                  <c:v>1.175521739130434</c:v>
                </c:pt>
                <c:pt idx="15">
                  <c:v>1.3212105263157907</c:v>
                </c:pt>
                <c:pt idx="16">
                  <c:v>1.425090909090909</c:v>
                </c:pt>
                <c:pt idx="17">
                  <c:v>1.4885909090909089</c:v>
                </c:pt>
                <c:pt idx="18">
                  <c:v>1.5976190476190468</c:v>
                </c:pt>
                <c:pt idx="19">
                  <c:v>1.5520869565217406</c:v>
                </c:pt>
                <c:pt idx="20">
                  <c:v>1.5364545454545455</c:v>
                </c:pt>
                <c:pt idx="21">
                  <c:v>1.5758571428571431</c:v>
                </c:pt>
                <c:pt idx="22">
                  <c:v>1.484681818181818</c:v>
                </c:pt>
                <c:pt idx="23">
                  <c:v>1.4260952380952379</c:v>
                </c:pt>
                <c:pt idx="24">
                  <c:v>1.2222272727272721</c:v>
                </c:pt>
                <c:pt idx="25">
                  <c:v>1.0482857142857152</c:v>
                </c:pt>
                <c:pt idx="26">
                  <c:v>0.85845454545454569</c:v>
                </c:pt>
                <c:pt idx="27">
                  <c:v>0.7443157894736846</c:v>
                </c:pt>
                <c:pt idx="28">
                  <c:v>0.68490909090909102</c:v>
                </c:pt>
                <c:pt idx="29">
                  <c:v>0.65885714285714292</c:v>
                </c:pt>
                <c:pt idx="30">
                  <c:v>0.49704545454545462</c:v>
                </c:pt>
                <c:pt idx="31">
                  <c:v>0.33239130434782638</c:v>
                </c:pt>
                <c:pt idx="32" formatCode="#,##0.000">
                  <c:v>0.4</c:v>
                </c:pt>
                <c:pt idx="33">
                  <c:v>0.36666666666666692</c:v>
                </c:pt>
                <c:pt idx="34">
                  <c:v>0.33333333333333337</c:v>
                </c:pt>
                <c:pt idx="35" formatCode="#,##0.000">
                  <c:v>0.30000000000000016</c:v>
                </c:pt>
                <c:pt idx="36">
                  <c:v>0.30000000000000016</c:v>
                </c:pt>
                <c:pt idx="37">
                  <c:v>0.30000000000000016</c:v>
                </c:pt>
                <c:pt idx="38" formatCode="#,##0.000">
                  <c:v>0.30000000000000016</c:v>
                </c:pt>
                <c:pt idx="39">
                  <c:v>0.30000000000000016</c:v>
                </c:pt>
                <c:pt idx="40">
                  <c:v>0.30000000000000016</c:v>
                </c:pt>
                <c:pt idx="41" formatCode="#,##0.000">
                  <c:v>0.30000000000000016</c:v>
                </c:pt>
                <c:pt idx="42">
                  <c:v>0.30000000000000016</c:v>
                </c:pt>
                <c:pt idx="43">
                  <c:v>0.30000000000000016</c:v>
                </c:pt>
                <c:pt idx="44" formatCode="#,##0.000">
                  <c:v>0.30000000000000016</c:v>
                </c:pt>
                <c:pt idx="45">
                  <c:v>0.30000000000000016</c:v>
                </c:pt>
                <c:pt idx="46">
                  <c:v>0.30000000000000016</c:v>
                </c:pt>
                <c:pt idx="47" formatCode="#,##0.000">
                  <c:v>0.30000000000000016</c:v>
                </c:pt>
                <c:pt idx="48">
                  <c:v>0.33333333333333331</c:v>
                </c:pt>
                <c:pt idx="49">
                  <c:v>0.36666666666666692</c:v>
                </c:pt>
                <c:pt idx="50" formatCode="#,##0.000">
                  <c:v>0.4</c:v>
                </c:pt>
                <c:pt idx="51">
                  <c:v>0.43333333333333335</c:v>
                </c:pt>
                <c:pt idx="52">
                  <c:v>0.4666666666666669</c:v>
                </c:pt>
                <c:pt idx="53" formatCode="#,##0.000">
                  <c:v>0.5</c:v>
                </c:pt>
                <c:pt idx="54">
                  <c:v>0.53333333333333333</c:v>
                </c:pt>
                <c:pt idx="55">
                  <c:v>0.56666666666666654</c:v>
                </c:pt>
                <c:pt idx="56" formatCode="#,##0.000">
                  <c:v>0.60000000000000031</c:v>
                </c:pt>
                <c:pt idx="57">
                  <c:v>0.63333333333333364</c:v>
                </c:pt>
                <c:pt idx="58">
                  <c:v>0.66666666666666663</c:v>
                </c:pt>
                <c:pt idx="59" formatCode="#,##0.000">
                  <c:v>0.70000000000000029</c:v>
                </c:pt>
                <c:pt idx="60">
                  <c:v>0.8333333333333337</c:v>
                </c:pt>
                <c:pt idx="61">
                  <c:v>0.96666666666666679</c:v>
                </c:pt>
                <c:pt idx="62" formatCode="#,##0.000">
                  <c:v>1.1000000000000001</c:v>
                </c:pt>
                <c:pt idx="63">
                  <c:v>1.1333333333333333</c:v>
                </c:pt>
                <c:pt idx="64">
                  <c:v>1.1666666666666665</c:v>
                </c:pt>
                <c:pt idx="65" formatCode="#,##0.000">
                  <c:v>1.2</c:v>
                </c:pt>
                <c:pt idx="66">
                  <c:v>1.2333333333333334</c:v>
                </c:pt>
                <c:pt idx="67">
                  <c:v>1.2666666666666668</c:v>
                </c:pt>
                <c:pt idx="68" formatCode="#,##0.000">
                  <c:v>1.3</c:v>
                </c:pt>
                <c:pt idx="69">
                  <c:v>1.3333333333333333</c:v>
                </c:pt>
                <c:pt idx="70">
                  <c:v>1.3666666666666665</c:v>
                </c:pt>
                <c:pt idx="71" formatCode="#,##0.000">
                  <c:v>1.4</c:v>
                </c:pt>
                <c:pt idx="72">
                  <c:v>1.4333333333333327</c:v>
                </c:pt>
                <c:pt idx="73">
                  <c:v>1.4666666666666668</c:v>
                </c:pt>
                <c:pt idx="74" formatCode="#,##0.000">
                  <c:v>1.5</c:v>
                </c:pt>
                <c:pt idx="75">
                  <c:v>1.5</c:v>
                </c:pt>
                <c:pt idx="76">
                  <c:v>1.5</c:v>
                </c:pt>
                <c:pt idx="77" formatCode="#,##0.000">
                  <c:v>1.5</c:v>
                </c:pt>
                <c:pt idx="78">
                  <c:v>1.5666666666666667</c:v>
                </c:pt>
                <c:pt idx="79">
                  <c:v>1.6333333333333333</c:v>
                </c:pt>
                <c:pt idx="80" formatCode="#,##0.000">
                  <c:v>1.7000000000000002</c:v>
                </c:pt>
                <c:pt idx="81">
                  <c:v>1.7333333333333336</c:v>
                </c:pt>
                <c:pt idx="82">
                  <c:v>1.7666666666666671</c:v>
                </c:pt>
                <c:pt idx="83" formatCode="#,##0.000">
                  <c:v>1.8000000000000003</c:v>
                </c:pt>
                <c:pt idx="84">
                  <c:v>1.8333333333333335</c:v>
                </c:pt>
                <c:pt idx="85">
                  <c:v>1.8666666666666667</c:v>
                </c:pt>
                <c:pt idx="86" formatCode="#,##0.000">
                  <c:v>1.9000000000000001</c:v>
                </c:pt>
                <c:pt idx="87">
                  <c:v>1.9333333333333333</c:v>
                </c:pt>
                <c:pt idx="88">
                  <c:v>1.9666666666666675</c:v>
                </c:pt>
                <c:pt idx="89" formatCode="#,##0.000">
                  <c:v>2</c:v>
                </c:pt>
                <c:pt idx="90">
                  <c:v>2.0333333333333332</c:v>
                </c:pt>
                <c:pt idx="91">
                  <c:v>2.0666666666666664</c:v>
                </c:pt>
                <c:pt idx="92" formatCode="#,##0.000">
                  <c:v>2.1</c:v>
                </c:pt>
                <c:pt idx="93">
                  <c:v>2.1333333333333342</c:v>
                </c:pt>
                <c:pt idx="94">
                  <c:v>2.1666666666666665</c:v>
                </c:pt>
                <c:pt idx="95" formatCode="#,##0.000">
                  <c:v>2.2000000000000002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Taxas!$D$1</c:f>
              <c:strCache>
                <c:ptCount val="1"/>
                <c:pt idx="0">
                  <c:v>Cenário BASE em Junho 2012</c:v>
                </c:pt>
              </c:strCache>
            </c:strRef>
          </c:tx>
          <c:spPr>
            <a:ln w="57150">
              <a:prstDash val="sysDash"/>
            </a:ln>
          </c:spPr>
          <c:marker>
            <c:symbol val="none"/>
          </c:marker>
          <c:cat>
            <c:numRef>
              <c:f>Taxas!$A$3:$A$98</c:f>
              <c:numCache>
                <c:formatCode>mmm\-yy</c:formatCode>
                <c:ptCount val="96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</c:numCache>
            </c:numRef>
          </c:cat>
          <c:val>
            <c:numRef>
              <c:f>Taxas!$D$3:$D$98</c:f>
              <c:numCache>
                <c:formatCode>General</c:formatCode>
                <c:ptCount val="96"/>
                <c:pt idx="28" formatCode="0.000">
                  <c:v>0.68490909090909102</c:v>
                </c:pt>
                <c:pt idx="29" formatCode="#,##0.000">
                  <c:v>0.70000000000000029</c:v>
                </c:pt>
                <c:pt idx="30" formatCode="0.000">
                  <c:v>0.70000000000000029</c:v>
                </c:pt>
                <c:pt idx="31" formatCode="0.000">
                  <c:v>0.70000000000000029</c:v>
                </c:pt>
                <c:pt idx="32" formatCode="#,##0.000">
                  <c:v>0.70000000000000029</c:v>
                </c:pt>
                <c:pt idx="33" formatCode="0.000">
                  <c:v>0.70000000000000029</c:v>
                </c:pt>
                <c:pt idx="34" formatCode="0.000">
                  <c:v>0.70000000000000029</c:v>
                </c:pt>
                <c:pt idx="35" formatCode="#,##0.000">
                  <c:v>0.70000000000000029</c:v>
                </c:pt>
                <c:pt idx="36" formatCode="0.000">
                  <c:v>0.70000000000000029</c:v>
                </c:pt>
                <c:pt idx="37" formatCode="0.000">
                  <c:v>0.70000000000000029</c:v>
                </c:pt>
                <c:pt idx="38" formatCode="#,##0.000">
                  <c:v>0.70000000000000029</c:v>
                </c:pt>
                <c:pt idx="39" formatCode="0.000">
                  <c:v>0.70000000000000029</c:v>
                </c:pt>
                <c:pt idx="40" formatCode="0.000">
                  <c:v>0.70000000000000029</c:v>
                </c:pt>
                <c:pt idx="41" formatCode="#,##0.000">
                  <c:v>0.70000000000000029</c:v>
                </c:pt>
                <c:pt idx="42" formatCode="0.000">
                  <c:v>0.70000000000000029</c:v>
                </c:pt>
                <c:pt idx="43" formatCode="0.000">
                  <c:v>0.70000000000000029</c:v>
                </c:pt>
                <c:pt idx="44" formatCode="#,##0.000">
                  <c:v>0.70000000000000029</c:v>
                </c:pt>
                <c:pt idx="45" formatCode="0.000">
                  <c:v>0.73333333333333361</c:v>
                </c:pt>
                <c:pt idx="46" formatCode="0.000">
                  <c:v>0.76666666666666661</c:v>
                </c:pt>
                <c:pt idx="47" formatCode="#,##0.000">
                  <c:v>0.8</c:v>
                </c:pt>
                <c:pt idx="48" formatCode="0.000">
                  <c:v>0.8</c:v>
                </c:pt>
                <c:pt idx="49" formatCode="0.000">
                  <c:v>0.8</c:v>
                </c:pt>
                <c:pt idx="50" formatCode="#,##0.000">
                  <c:v>0.8</c:v>
                </c:pt>
                <c:pt idx="51" formatCode="0.000">
                  <c:v>0.8333333333333337</c:v>
                </c:pt>
                <c:pt idx="52" formatCode="0.000">
                  <c:v>0.8666666666666667</c:v>
                </c:pt>
                <c:pt idx="53" formatCode="#,##0.000">
                  <c:v>0.90000000000000013</c:v>
                </c:pt>
                <c:pt idx="54" formatCode="0.000">
                  <c:v>0.93333333333333368</c:v>
                </c:pt>
                <c:pt idx="55" formatCode="0.000">
                  <c:v>0.96666666666666679</c:v>
                </c:pt>
                <c:pt idx="56" formatCode="#,##0.000">
                  <c:v>1</c:v>
                </c:pt>
                <c:pt idx="57" formatCode="0.000">
                  <c:v>1.0333333333333334</c:v>
                </c:pt>
                <c:pt idx="58" formatCode="0.000">
                  <c:v>1.0666666666666669</c:v>
                </c:pt>
                <c:pt idx="59" formatCode="#,##0.000">
                  <c:v>1.1000000000000001</c:v>
                </c:pt>
                <c:pt idx="60" formatCode="0.000">
                  <c:v>1.2</c:v>
                </c:pt>
                <c:pt idx="61" formatCode="0.000">
                  <c:v>1.2999999999999992</c:v>
                </c:pt>
                <c:pt idx="62" formatCode="#,##0.000">
                  <c:v>1.4</c:v>
                </c:pt>
                <c:pt idx="63" formatCode="0.000">
                  <c:v>1.4333333333333327</c:v>
                </c:pt>
                <c:pt idx="64" formatCode="0.000">
                  <c:v>1.4666666666666668</c:v>
                </c:pt>
                <c:pt idx="65" formatCode="#,##0.000">
                  <c:v>1.5</c:v>
                </c:pt>
                <c:pt idx="66" formatCode="0.000">
                  <c:v>1.5333333333333334</c:v>
                </c:pt>
                <c:pt idx="67" formatCode="0.000">
                  <c:v>1.5666666666666669</c:v>
                </c:pt>
                <c:pt idx="68" formatCode="#,##0.000">
                  <c:v>1.6</c:v>
                </c:pt>
                <c:pt idx="69" formatCode="0.000">
                  <c:v>1.6333333333333335</c:v>
                </c:pt>
                <c:pt idx="70" formatCode="0.000">
                  <c:v>1.6666666666666676</c:v>
                </c:pt>
                <c:pt idx="71" formatCode="#,##0.000">
                  <c:v>1.7000000000000002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88864"/>
        <c:axId val="80819840"/>
      </c:lineChart>
      <c:dateAx>
        <c:axId val="42788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0819840"/>
        <c:crosses val="autoZero"/>
        <c:auto val="1"/>
        <c:lblOffset val="100"/>
        <c:baseTimeUnit val="months"/>
        <c:majorUnit val="3"/>
        <c:majorTimeUnit val="months"/>
      </c:dateAx>
      <c:valAx>
        <c:axId val="80819840"/>
        <c:scaling>
          <c:orientation val="minMax"/>
        </c:scaling>
        <c:delete val="0"/>
        <c:axPos val="l"/>
        <c:numFmt formatCode="0.000" sourceLinked="1"/>
        <c:majorTickMark val="out"/>
        <c:minorTickMark val="none"/>
        <c:tickLblPos val="nextTo"/>
        <c:crossAx val="42788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6390-0594-41C5-BB9C-BBB4DAACF1DC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21A-55A7-494A-AABA-81001A3C75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92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2C1E-7054-4D76-A01A-DF82A5D6C97A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AC2D-8744-4046-8922-A4E1D5AAA96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44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BEA3D4DC-C88C-D341-8843-46F04FBFF439}" type="slidenum">
              <a:rPr lang="en-US" sz="1200">
                <a:latin typeface="Arial" charset="0"/>
                <a:cs typeface="Arial" charset="0"/>
              </a:rPr>
              <a:pPr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CB82DC9A-54AD-4272-90E7-DFCF43EF2F37}" type="slidenum">
              <a:rPr lang="pt-PT" sz="1200" smtClean="0">
                <a:solidFill>
                  <a:srgbClr val="000000"/>
                </a:solidFill>
              </a:rPr>
              <a:pPr/>
              <a:t>16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D21B4208-DECE-4CFA-A636-95E0367B0298}" type="slidenum">
              <a:rPr lang="pt-PT" sz="1200" smtClean="0">
                <a:solidFill>
                  <a:srgbClr val="000000"/>
                </a:solidFill>
              </a:rPr>
              <a:pPr/>
              <a:t>17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04F05617-000F-497E-99B4-1EB1F820A9B9}" type="slidenum">
              <a:rPr lang="pt-PT" sz="1200" smtClean="0">
                <a:solidFill>
                  <a:srgbClr val="000000"/>
                </a:solidFill>
              </a:rPr>
              <a:pPr/>
              <a:t>18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pt-PT" smtClean="0"/>
          </a:p>
          <a:p>
            <a:pPr algn="just"/>
            <a:endParaRPr lang="pt-PT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55117394-91B0-488F-8DB8-F26B6152B3F7}" type="slidenum">
              <a:rPr lang="pt-PT" sz="1200" smtClean="0">
                <a:solidFill>
                  <a:srgbClr val="000000"/>
                </a:solidFill>
              </a:rPr>
              <a:pPr/>
              <a:t>19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pt-PT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251E421F-9446-425A-B187-BE6B2BA732FC}" type="slidenum">
              <a:rPr lang="pt-PT" sz="1200" smtClean="0">
                <a:solidFill>
                  <a:srgbClr val="000000"/>
                </a:solidFill>
              </a:rPr>
              <a:pPr/>
              <a:t>20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pt-PT" smtClean="0"/>
          </a:p>
          <a:p>
            <a:pPr algn="just"/>
            <a:endParaRPr lang="pt-PT" smtClean="0"/>
          </a:p>
          <a:p>
            <a:pPr algn="just"/>
            <a:r>
              <a:rPr lang="pt-PT" smtClean="0"/>
              <a:t>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FB494962-2837-4EDD-A7A7-C3BF7229948F}" type="slidenum">
              <a:rPr lang="pt-PT" sz="1200" smtClean="0">
                <a:solidFill>
                  <a:srgbClr val="000000"/>
                </a:solidFill>
              </a:rPr>
              <a:pPr/>
              <a:t>21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DA9814AC-6FCE-4D87-B8B1-F00CFD3C8735}" type="slidenum">
              <a:rPr lang="pt-PT" sz="1200" smtClean="0">
                <a:solidFill>
                  <a:srgbClr val="000000"/>
                </a:solidFill>
              </a:rPr>
              <a:pPr/>
              <a:t>22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2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925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371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87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95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591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4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793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8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58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24E41-44E2-4FAA-A1ED-F094ECC51636}" type="datetimeFigureOut">
              <a:rPr lang="pt-PT" smtClean="0"/>
              <a:t>08-05-2013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2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680F-6C2A-47AD-BBEC-E8E8F578F04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307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9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9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6" Type="http://schemas.openxmlformats.org/officeDocument/2006/relationships/notesSlide" Target="../notesSlides/notesSlide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8.xml"/><Relationship Id="rId19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47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50" Type="http://schemas.openxmlformats.org/officeDocument/2006/relationships/tags" Target="../tags/tag71.xml"/><Relationship Id="rId55" Type="http://schemas.openxmlformats.org/officeDocument/2006/relationships/tags" Target="../tags/tag76.xml"/><Relationship Id="rId63" Type="http://schemas.openxmlformats.org/officeDocument/2006/relationships/notesSlide" Target="../notesSlides/notesSlide5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53" Type="http://schemas.openxmlformats.org/officeDocument/2006/relationships/tags" Target="../tags/tag74.xml"/><Relationship Id="rId58" Type="http://schemas.openxmlformats.org/officeDocument/2006/relationships/tags" Target="../tags/tag79.xml"/><Relationship Id="rId66" Type="http://schemas.openxmlformats.org/officeDocument/2006/relationships/oleObject" Target="../embeddings/oleObject5.bin"/><Relationship Id="rId5" Type="http://schemas.openxmlformats.org/officeDocument/2006/relationships/tags" Target="../tags/tag26.xml"/><Relationship Id="rId61" Type="http://schemas.openxmlformats.org/officeDocument/2006/relationships/tags" Target="../tags/tag82.xml"/><Relationship Id="rId19" Type="http://schemas.openxmlformats.org/officeDocument/2006/relationships/tags" Target="../tags/tag4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56" Type="http://schemas.openxmlformats.org/officeDocument/2006/relationships/tags" Target="../tags/tag77.xml"/><Relationship Id="rId64" Type="http://schemas.openxmlformats.org/officeDocument/2006/relationships/oleObject" Target="../embeddings/oleObject4.bin"/><Relationship Id="rId8" Type="http://schemas.openxmlformats.org/officeDocument/2006/relationships/tags" Target="../tags/tag29.xml"/><Relationship Id="rId51" Type="http://schemas.openxmlformats.org/officeDocument/2006/relationships/tags" Target="../tags/tag72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tags" Target="../tags/tag67.xml"/><Relationship Id="rId59" Type="http://schemas.openxmlformats.org/officeDocument/2006/relationships/tags" Target="../tags/tag80.xml"/><Relationship Id="rId67" Type="http://schemas.openxmlformats.org/officeDocument/2006/relationships/image" Target="../media/image11.emf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54" Type="http://schemas.openxmlformats.org/officeDocument/2006/relationships/tags" Target="../tags/tag75.xml"/><Relationship Id="rId6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Relationship Id="rId57" Type="http://schemas.openxmlformats.org/officeDocument/2006/relationships/tags" Target="../tags/tag78.xml"/><Relationship Id="rId10" Type="http://schemas.openxmlformats.org/officeDocument/2006/relationships/tags" Target="../tags/tag31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tags" Target="../tags/tag73.xml"/><Relationship Id="rId60" Type="http://schemas.openxmlformats.org/officeDocument/2006/relationships/tags" Target="../tags/tag81.xml"/><Relationship Id="rId65" Type="http://schemas.openxmlformats.org/officeDocument/2006/relationships/image" Target="../media/image9.emf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9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07.xml"/><Relationship Id="rId21" Type="http://schemas.openxmlformats.org/officeDocument/2006/relationships/tags" Target="../tags/tag102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63" Type="http://schemas.openxmlformats.org/officeDocument/2006/relationships/tags" Target="../tags/tag144.xml"/><Relationship Id="rId68" Type="http://schemas.openxmlformats.org/officeDocument/2006/relationships/notesSlide" Target="../notesSlides/notesSlide6.xml"/><Relationship Id="rId7" Type="http://schemas.openxmlformats.org/officeDocument/2006/relationships/tags" Target="../tags/tag88.xml"/><Relationship Id="rId71" Type="http://schemas.openxmlformats.org/officeDocument/2006/relationships/oleObject" Target="../embeddings/oleObject7.bin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9" Type="http://schemas.openxmlformats.org/officeDocument/2006/relationships/tags" Target="../tags/tag110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3" Type="http://schemas.openxmlformats.org/officeDocument/2006/relationships/tags" Target="../tags/tag134.xml"/><Relationship Id="rId58" Type="http://schemas.openxmlformats.org/officeDocument/2006/relationships/tags" Target="../tags/tag139.xml"/><Relationship Id="rId66" Type="http://schemas.openxmlformats.org/officeDocument/2006/relationships/tags" Target="../tags/tag147.xml"/><Relationship Id="rId5" Type="http://schemas.openxmlformats.org/officeDocument/2006/relationships/tags" Target="../tags/tag86.xml"/><Relationship Id="rId61" Type="http://schemas.openxmlformats.org/officeDocument/2006/relationships/tags" Target="../tags/tag142.xml"/><Relationship Id="rId19" Type="http://schemas.openxmlformats.org/officeDocument/2006/relationships/tags" Target="../tags/tag10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56" Type="http://schemas.openxmlformats.org/officeDocument/2006/relationships/tags" Target="../tags/tag137.xml"/><Relationship Id="rId64" Type="http://schemas.openxmlformats.org/officeDocument/2006/relationships/tags" Target="../tags/tag145.xml"/><Relationship Id="rId69" Type="http://schemas.openxmlformats.org/officeDocument/2006/relationships/oleObject" Target="../embeddings/oleObject6.bin"/><Relationship Id="rId8" Type="http://schemas.openxmlformats.org/officeDocument/2006/relationships/tags" Target="../tags/tag89.xml"/><Relationship Id="rId51" Type="http://schemas.openxmlformats.org/officeDocument/2006/relationships/tags" Target="../tags/tag132.xml"/><Relationship Id="rId72" Type="http://schemas.openxmlformats.org/officeDocument/2006/relationships/image" Target="../media/image12.emf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59" Type="http://schemas.openxmlformats.org/officeDocument/2006/relationships/tags" Target="../tags/tag140.xml"/><Relationship Id="rId67" Type="http://schemas.openxmlformats.org/officeDocument/2006/relationships/slideLayout" Target="../slideLayouts/slideLayout6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54" Type="http://schemas.openxmlformats.org/officeDocument/2006/relationships/tags" Target="../tags/tag135.xml"/><Relationship Id="rId62" Type="http://schemas.openxmlformats.org/officeDocument/2006/relationships/tags" Target="../tags/tag143.xml"/><Relationship Id="rId70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6" Type="http://schemas.openxmlformats.org/officeDocument/2006/relationships/tags" Target="../tags/tag87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57" Type="http://schemas.openxmlformats.org/officeDocument/2006/relationships/tags" Target="../tags/tag138.xml"/><Relationship Id="rId10" Type="http://schemas.openxmlformats.org/officeDocument/2006/relationships/tags" Target="../tags/tag91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tags" Target="../tags/tag133.xml"/><Relationship Id="rId60" Type="http://schemas.openxmlformats.org/officeDocument/2006/relationships/tags" Target="../tags/tag141.xml"/><Relationship Id="rId65" Type="http://schemas.openxmlformats.org/officeDocument/2006/relationships/tags" Target="../tags/tag146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9" Type="http://schemas.openxmlformats.org/officeDocument/2006/relationships/tags" Target="../tags/tag120.xml"/><Relationship Id="rId34" Type="http://schemas.openxmlformats.org/officeDocument/2006/relationships/tags" Target="../tags/tag115.xml"/><Relationship Id="rId50" Type="http://schemas.openxmlformats.org/officeDocument/2006/relationships/tags" Target="../tags/tag131.xml"/><Relationship Id="rId55" Type="http://schemas.openxmlformats.org/officeDocument/2006/relationships/tags" Target="../tags/tag1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50" Type="http://schemas.openxmlformats.org/officeDocument/2006/relationships/tags" Target="../tags/tag196.xml"/><Relationship Id="rId55" Type="http://schemas.openxmlformats.org/officeDocument/2006/relationships/tags" Target="../tags/tag201.xml"/><Relationship Id="rId63" Type="http://schemas.openxmlformats.org/officeDocument/2006/relationships/image" Target="../media/image14.emf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9" Type="http://schemas.openxmlformats.org/officeDocument/2006/relationships/tags" Target="../tags/tag175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53" Type="http://schemas.openxmlformats.org/officeDocument/2006/relationships/tags" Target="../tags/tag199.xml"/><Relationship Id="rId58" Type="http://schemas.openxmlformats.org/officeDocument/2006/relationships/oleObject" Target="../embeddings/oleObject8.bin"/><Relationship Id="rId5" Type="http://schemas.openxmlformats.org/officeDocument/2006/relationships/tags" Target="../tags/tag151.xml"/><Relationship Id="rId61" Type="http://schemas.openxmlformats.org/officeDocument/2006/relationships/image" Target="../media/image13.emf"/><Relationship Id="rId19" Type="http://schemas.openxmlformats.org/officeDocument/2006/relationships/tags" Target="../tags/tag16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tags" Target="../tags/tag194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54.xml"/><Relationship Id="rId51" Type="http://schemas.openxmlformats.org/officeDocument/2006/relationships/tags" Target="../tags/tag197.xml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tags" Target="../tags/tag192.xml"/><Relationship Id="rId59" Type="http://schemas.openxmlformats.org/officeDocument/2006/relationships/image" Target="../media/image9.emf"/><Relationship Id="rId20" Type="http://schemas.openxmlformats.org/officeDocument/2006/relationships/tags" Target="../tags/tag166.xml"/><Relationship Id="rId41" Type="http://schemas.openxmlformats.org/officeDocument/2006/relationships/tags" Target="../tags/tag187.xml"/><Relationship Id="rId54" Type="http://schemas.openxmlformats.org/officeDocument/2006/relationships/tags" Target="../tags/tag200.xml"/><Relationship Id="rId62" Type="http://schemas.openxmlformats.org/officeDocument/2006/relationships/oleObject" Target="../embeddings/oleObject10.bin"/><Relationship Id="rId1" Type="http://schemas.openxmlformats.org/officeDocument/2006/relationships/vmlDrawing" Target="../drawings/vmlDrawing6.vml"/><Relationship Id="rId6" Type="http://schemas.openxmlformats.org/officeDocument/2006/relationships/tags" Target="../tags/tag152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tags" Target="../tags/tag195.xml"/><Relationship Id="rId57" Type="http://schemas.openxmlformats.org/officeDocument/2006/relationships/notesSlide" Target="../notesSlides/notesSlide8.xml"/><Relationship Id="rId10" Type="http://schemas.openxmlformats.org/officeDocument/2006/relationships/tags" Target="../tags/tag156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tags" Target="../tags/tag198.xml"/><Relationship Id="rId60" Type="http://schemas.openxmlformats.org/officeDocument/2006/relationships/oleObject" Target="../embeddings/oleObject9.bin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7092" y="1844676"/>
            <a:ext cx="6289431" cy="23764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buClr>
                <a:schemeClr val="folHlink"/>
              </a:buClr>
            </a:pPr>
            <a:r>
              <a:rPr lang="en-US" sz="22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2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Zona</a:t>
            </a:r>
            <a:r>
              <a:rPr lang="en-US" sz="22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euro, Portugal </a:t>
            </a:r>
            <a:r>
              <a:rPr lang="en-US" sz="22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e </a:t>
            </a:r>
            <a:r>
              <a:rPr lang="en-US" sz="2200" b="1" dirty="0" err="1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ajustamento</a:t>
            </a:r>
            <a:r>
              <a:rPr lang="en-US" sz="22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financeiro</a:t>
            </a:r>
            <a:r>
              <a:rPr lang="en-US" sz="22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/>
            </a:r>
            <a:br>
              <a:rPr lang="en-US" sz="22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</a:br>
            <a:r>
              <a:rPr lang="en-US" sz="22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António</a:t>
            </a:r>
            <a:r>
              <a:rPr lang="en-US" sz="18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> Nogueira Leite</a:t>
            </a:r>
            <a:br>
              <a:rPr lang="en-US" sz="1800" b="1" dirty="0" smtClean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</a:br>
            <a:r>
              <a:rPr lang="en-US" sz="18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rPr>
            </a:br>
            <a:endParaRPr lang="en-US" sz="1800" b="1" dirty="0">
              <a:solidFill>
                <a:schemeClr val="tx1"/>
              </a:solidFill>
              <a:latin typeface="Univers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3469" y="3788147"/>
            <a:ext cx="621616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Clr>
                <a:schemeClr val="folHlink"/>
              </a:buClr>
            </a:pPr>
            <a:r>
              <a:rPr lang="en-US" dirty="0" err="1" smtClean="0">
                <a:latin typeface="Univers 45 Light" charset="0"/>
                <a:ea typeface="ＭＳ Ｐゴシック" charset="0"/>
                <a:cs typeface="ＭＳ Ｐゴシック" charset="0"/>
              </a:rPr>
              <a:t>Abril</a:t>
            </a:r>
            <a:r>
              <a:rPr lang="en-US" dirty="0" smtClean="0">
                <a:latin typeface="Univers 45 Light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>
                <a:latin typeface="Univers 45 Light" charset="0"/>
                <a:ea typeface="ＭＳ Ｐゴシック" charset="0"/>
                <a:cs typeface="ＭＳ Ｐゴシック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2786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10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smtClean="0">
                <a:latin typeface="Univers 55" charset="0"/>
                <a:ea typeface="ＭＳ Ｐゴシック" charset="0"/>
                <a:cs typeface="ＭＳ Ｐゴシック" charset="0"/>
              </a:rPr>
              <a:t>Content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311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863600" lvl="2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200" b="1" dirty="0" smtClean="0">
                <a:latin typeface="Univers 45 Light" charset="0"/>
                <a:ea typeface="ＭＳ Ｐゴシック" charset="0"/>
              </a:rPr>
              <a:t>A (</a:t>
            </a: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dificil</a:t>
            </a:r>
            <a:r>
              <a:rPr lang="en-US" sz="1200" b="1" dirty="0" smtClean="0">
                <a:latin typeface="Univers 45 Light" charset="0"/>
                <a:ea typeface="ＭＳ Ｐゴシック" charset="0"/>
              </a:rPr>
              <a:t>) </a:t>
            </a: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consolidação</a:t>
            </a:r>
            <a:r>
              <a:rPr lang="en-US" sz="1200" b="1" dirty="0" smtClean="0">
                <a:latin typeface="Univers 45 Light" charset="0"/>
                <a:ea typeface="ＭＳ Ｐゴシック" charset="0"/>
              </a:rPr>
              <a:t> fiscal</a:t>
            </a:r>
            <a:endParaRPr lang="en-US" sz="12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  <p:sp>
        <p:nvSpPr>
          <p:cNvPr id="39942" name="Right Arrow 3"/>
          <p:cNvSpPr>
            <a:spLocks noChangeArrowheads="1"/>
          </p:cNvSpPr>
          <p:nvPr/>
        </p:nvSpPr>
        <p:spPr bwMode="auto">
          <a:xfrm>
            <a:off x="827584" y="2745359"/>
            <a:ext cx="498231" cy="683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BE75"/>
          </a:solidFill>
          <a:ln w="3175">
            <a:solidFill>
              <a:srgbClr val="AABE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Redução importante da Despesa Pública (nem toda de modo sustentável)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5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Divida Pública segue trajectória da Irlanda</a:t>
            </a:r>
            <a:br>
              <a:rPr lang="pt-PT" dirty="0" smtClean="0"/>
            </a:br>
            <a:r>
              <a:rPr lang="pt-PT" dirty="0" smtClean="0"/>
              <a:t>MF fala em P </a:t>
            </a:r>
            <a:r>
              <a:rPr lang="pt-PT" dirty="0" err="1" smtClean="0"/>
              <a:t>follower</a:t>
            </a:r>
            <a:r>
              <a:rPr lang="pt-PT" dirty="0" smtClean="0"/>
              <a:t> de </a:t>
            </a:r>
            <a:r>
              <a:rPr lang="pt-PT" dirty="0" err="1" smtClean="0"/>
              <a:t>Irl</a:t>
            </a:r>
            <a:r>
              <a:rPr lang="pt-PT" dirty="0" smtClean="0"/>
              <a:t>; felizmente Tesouro e IGCP aparentam estratégia própria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96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13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smtClean="0">
                <a:latin typeface="Univers 55" charset="0"/>
                <a:ea typeface="ＭＳ Ｐゴシック" charset="0"/>
                <a:cs typeface="ＭＳ Ｐゴシック" charset="0"/>
              </a:rPr>
              <a:t>Content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311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863600" lvl="2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Súmula</a:t>
            </a:r>
            <a:r>
              <a:rPr lang="en-US" sz="1200" b="1" dirty="0" smtClean="0">
                <a:latin typeface="Univers 45 Light" charset="0"/>
                <a:ea typeface="ＭＳ Ｐゴシック" charset="0"/>
              </a:rPr>
              <a:t> da “</a:t>
            </a: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narrativa</a:t>
            </a:r>
            <a:r>
              <a:rPr lang="en-US" sz="1200" b="1" dirty="0" smtClean="0">
                <a:latin typeface="Univers 45 Light" charset="0"/>
                <a:ea typeface="ＭＳ Ｐゴシック" charset="0"/>
              </a:rPr>
              <a:t>” </a:t>
            </a: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governamental</a:t>
            </a:r>
            <a:endParaRPr lang="en-US" sz="12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600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  <p:sp>
        <p:nvSpPr>
          <p:cNvPr id="39942" name="Right Arrow 3"/>
          <p:cNvSpPr>
            <a:spLocks noChangeArrowheads="1"/>
          </p:cNvSpPr>
          <p:nvPr/>
        </p:nvSpPr>
        <p:spPr bwMode="auto">
          <a:xfrm>
            <a:off x="827584" y="2745359"/>
            <a:ext cx="498231" cy="683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BE75"/>
          </a:solidFill>
          <a:ln w="3175">
            <a:solidFill>
              <a:srgbClr val="AABE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6205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Portugal estará a criar as bases para o crescimento….</a:t>
            </a:r>
            <a:endParaRPr lang="pt-PT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1988840"/>
            <a:ext cx="5111750" cy="4137323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883965"/>
            <a:ext cx="3008313" cy="4209331"/>
          </a:xfrm>
        </p:spPr>
        <p:txBody>
          <a:bodyPr>
            <a:normAutofit fontScale="92500"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performance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far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rules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sovereign</a:t>
            </a:r>
            <a:r>
              <a:rPr lang="pt-PT" dirty="0" smtClean="0"/>
              <a:t> </a:t>
            </a:r>
            <a:r>
              <a:rPr lang="pt-PT" dirty="0" err="1" smtClean="0"/>
              <a:t>debt</a:t>
            </a:r>
            <a:r>
              <a:rPr lang="pt-PT" dirty="0" smtClean="0"/>
              <a:t> </a:t>
            </a:r>
            <a:r>
              <a:rPr lang="pt-PT" dirty="0" err="1" smtClean="0"/>
              <a:t>intervention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ECB,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improved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debt</a:t>
            </a:r>
            <a:r>
              <a:rPr lang="pt-PT" dirty="0" smtClean="0"/>
              <a:t> </a:t>
            </a:r>
            <a:r>
              <a:rPr lang="pt-PT" dirty="0" err="1" smtClean="0"/>
              <a:t>repayment</a:t>
            </a:r>
            <a:r>
              <a:rPr lang="pt-PT" dirty="0" smtClean="0"/>
              <a:t> for </a:t>
            </a:r>
            <a:r>
              <a:rPr lang="pt-PT" dirty="0" err="1" smtClean="0"/>
              <a:t>Ireland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Portugal </a:t>
            </a:r>
            <a:r>
              <a:rPr lang="pt-PT" dirty="0" err="1" smtClean="0"/>
              <a:t>have</a:t>
            </a:r>
            <a:r>
              <a:rPr lang="pt-PT" dirty="0" smtClean="0"/>
              <a:t> led to a </a:t>
            </a:r>
            <a:r>
              <a:rPr lang="pt-PT" dirty="0" err="1" smtClean="0"/>
              <a:t>sustainable</a:t>
            </a:r>
            <a:r>
              <a:rPr lang="pt-PT" dirty="0" smtClean="0"/>
              <a:t> </a:t>
            </a:r>
            <a:r>
              <a:rPr lang="pt-PT" dirty="0" err="1" smtClean="0"/>
              <a:t>decrease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financing</a:t>
            </a:r>
            <a:r>
              <a:rPr lang="pt-PT" dirty="0" smtClean="0"/>
              <a:t> rates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secondary</a:t>
            </a:r>
            <a:r>
              <a:rPr lang="pt-PT" dirty="0" smtClean="0"/>
              <a:t> </a:t>
            </a:r>
            <a:r>
              <a:rPr lang="pt-PT" dirty="0" err="1" smtClean="0"/>
              <a:t>markets</a:t>
            </a:r>
            <a:r>
              <a:rPr lang="pt-PT" dirty="0" smtClean="0"/>
              <a:t> </a:t>
            </a:r>
            <a:r>
              <a:rPr lang="pt-PT" dirty="0" err="1" smtClean="0"/>
              <a:t>allowing</a:t>
            </a:r>
            <a:r>
              <a:rPr lang="pt-PT" dirty="0" smtClean="0"/>
              <a:t> for =&gt; </a:t>
            </a:r>
          </a:p>
          <a:p>
            <a:endParaRPr lang="pt-PT" sz="1600" b="1" dirty="0"/>
          </a:p>
          <a:p>
            <a:r>
              <a:rPr lang="pt-PT" sz="1800" b="1" dirty="0" err="1" smtClean="0"/>
              <a:t>Portugal’s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first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medium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term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market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financing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of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its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Sovereign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Debt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since</a:t>
            </a:r>
            <a:r>
              <a:rPr lang="pt-PT" sz="1800" b="1" dirty="0" smtClean="0"/>
              <a:t> 2010 </a:t>
            </a:r>
            <a:r>
              <a:rPr lang="pt-PT" sz="1800" b="1" dirty="0" err="1" smtClean="0"/>
              <a:t>on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January</a:t>
            </a:r>
            <a:r>
              <a:rPr lang="pt-PT" sz="1800" b="1" dirty="0" smtClean="0"/>
              <a:t> 23rd, 2013. Portugal </a:t>
            </a:r>
            <a:r>
              <a:rPr lang="pt-PT" sz="1800" b="1" dirty="0" err="1" smtClean="0"/>
              <a:t>placed</a:t>
            </a:r>
            <a:r>
              <a:rPr lang="pt-PT" sz="1800" b="1" dirty="0" smtClean="0"/>
              <a:t> €2.5 </a:t>
            </a:r>
            <a:r>
              <a:rPr lang="pt-PT" sz="1800" b="1" dirty="0" err="1" smtClean="0"/>
              <a:t>billion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of</a:t>
            </a:r>
            <a:r>
              <a:rPr lang="pt-PT" sz="1800" b="1" dirty="0" smtClean="0"/>
              <a:t> 5 </a:t>
            </a:r>
            <a:r>
              <a:rPr lang="pt-PT" sz="1800" b="1" dirty="0" err="1" smtClean="0"/>
              <a:t>year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Treasury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bonds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at</a:t>
            </a:r>
            <a:r>
              <a:rPr lang="pt-PT" sz="1800" b="1" dirty="0" smtClean="0"/>
              <a:t> a rate </a:t>
            </a:r>
            <a:r>
              <a:rPr lang="pt-PT" sz="1800" b="1" dirty="0" err="1" smtClean="0"/>
              <a:t>of</a:t>
            </a:r>
            <a:r>
              <a:rPr lang="pt-PT" sz="1800" b="1" dirty="0" smtClean="0"/>
              <a:t> 4.8%.</a:t>
            </a:r>
            <a:endParaRPr lang="pt-PT" sz="1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50405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7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15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smtClean="0">
                <a:latin typeface="Univers 55" charset="0"/>
                <a:ea typeface="ＭＳ Ｐゴシック" charset="0"/>
                <a:cs typeface="ＭＳ Ｐゴシック" charset="0"/>
              </a:rPr>
              <a:t>Content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089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  <p:sp>
        <p:nvSpPr>
          <p:cNvPr id="39942" name="Right Arrow 3"/>
          <p:cNvSpPr>
            <a:spLocks noChangeArrowheads="1"/>
          </p:cNvSpPr>
          <p:nvPr/>
        </p:nvSpPr>
        <p:spPr bwMode="auto">
          <a:xfrm>
            <a:off x="529230" y="3717032"/>
            <a:ext cx="498231" cy="683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BE75"/>
          </a:solidFill>
          <a:ln w="3175">
            <a:solidFill>
              <a:srgbClr val="AABE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49774" y="273050"/>
            <a:ext cx="7434170" cy="923702"/>
          </a:xfrm>
        </p:spPr>
        <p:txBody>
          <a:bodyPr>
            <a:normAutofit/>
          </a:bodyPr>
          <a:lstStyle/>
          <a:p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Portugal’s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sovereign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debt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crisis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since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2010)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ignited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vicious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circle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limiting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funding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domestic</a:t>
            </a:r>
            <a:r>
              <a:rPr lang="pt-PT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  <a:cs typeface="Arial" pitchFamily="34" charset="0"/>
              </a:rPr>
              <a:t>banks</a:t>
            </a:r>
            <a:endParaRPr lang="pt-PT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92661" y="2292351"/>
            <a:ext cx="2546430" cy="1241425"/>
          </a:xfrm>
          <a:prstGeom prst="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r">
              <a:defRPr/>
            </a:pP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Falling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rating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marks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on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sovereign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led to a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decreasing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rating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banks</a:t>
            </a:r>
            <a:endParaRPr lang="pt-PT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6231283" y="2292351"/>
            <a:ext cx="2420427" cy="1241425"/>
          </a:xfrm>
          <a:prstGeom prst="rect">
            <a:avLst/>
          </a:prstGeom>
          <a:noFill/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Increasingly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difficult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access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to </a:t>
            </a:r>
            <a:r>
              <a:rPr lang="pt-PT" b="1" i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wholesale</a:t>
            </a:r>
            <a:r>
              <a:rPr lang="pt-PT" b="1" i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lang="pt-PT" b="1" i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markets</a:t>
            </a:r>
            <a:endParaRPr lang="pt-PT" b="1" i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3095863" y="4600575"/>
            <a:ext cx="2939090" cy="1104900"/>
          </a:xfrm>
          <a:prstGeom prst="rect">
            <a:avLst/>
          </a:prstGeom>
          <a:noFill/>
          <a:ln w="31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Increased</a:t>
            </a:r>
            <a:r>
              <a:rPr lang="pt-PT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ECB </a:t>
            </a:r>
            <a:r>
              <a:rPr lang="pt-PT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dependency</a:t>
            </a:r>
            <a:endParaRPr lang="pt-PT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3559" name="Group 7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035790" y="1638301"/>
            <a:ext cx="3035790" cy="3165475"/>
            <a:chOff x="2289175" y="2184400"/>
            <a:chExt cx="657225" cy="609600"/>
          </a:xfrm>
        </p:grpSpPr>
        <p:sp>
          <p:nvSpPr>
            <p:cNvPr id="11" name="Freeform 22"/>
            <p:cNvSpPr>
              <a:spLocks/>
            </p:cNvSpPr>
            <p:nvPr/>
          </p:nvSpPr>
          <p:spPr bwMode="gray">
            <a:xfrm>
              <a:off x="2617788" y="2184400"/>
              <a:ext cx="328613" cy="457353"/>
            </a:xfrm>
            <a:custGeom>
              <a:avLst/>
              <a:gdLst>
                <a:gd name="T0" fmla="*/ 0 w 1292"/>
                <a:gd name="T1" fmla="*/ 0 h 1938"/>
                <a:gd name="T2" fmla="*/ 2147483647 w 1292"/>
                <a:gd name="T3" fmla="*/ 2147483647 h 1938"/>
                <a:gd name="T4" fmla="*/ 2147483647 w 1292"/>
                <a:gd name="T5" fmla="*/ 2147483647 h 1938"/>
                <a:gd name="T6" fmla="*/ 2147483647 w 1292"/>
                <a:gd name="T7" fmla="*/ 2147483647 h 1938"/>
                <a:gd name="T8" fmla="*/ 2147483647 w 1292"/>
                <a:gd name="T9" fmla="*/ 2147483647 h 1938"/>
                <a:gd name="T10" fmla="*/ 2147483647 w 1292"/>
                <a:gd name="T11" fmla="*/ 2147483647 h 1938"/>
                <a:gd name="T12" fmla="*/ 2147483647 w 1292"/>
                <a:gd name="T13" fmla="*/ 2147483647 h 1938"/>
                <a:gd name="T14" fmla="*/ 2147483647 w 1292"/>
                <a:gd name="T15" fmla="*/ 2147483647 h 1938"/>
                <a:gd name="T16" fmla="*/ 2147483647 w 1292"/>
                <a:gd name="T17" fmla="*/ 2147483647 h 1938"/>
                <a:gd name="T18" fmla="*/ 2147483647 w 1292"/>
                <a:gd name="T19" fmla="*/ 2147483647 h 1938"/>
                <a:gd name="T20" fmla="*/ 2147483647 w 1292"/>
                <a:gd name="T21" fmla="*/ 2147483647 h 1938"/>
                <a:gd name="T22" fmla="*/ 2147483647 w 1292"/>
                <a:gd name="T23" fmla="*/ 2147483647 h 1938"/>
                <a:gd name="T24" fmla="*/ 2147483647 w 1292"/>
                <a:gd name="T25" fmla="*/ 2147483647 h 1938"/>
                <a:gd name="T26" fmla="*/ 2147483647 w 1292"/>
                <a:gd name="T27" fmla="*/ 2147483647 h 1938"/>
                <a:gd name="T28" fmla="*/ 2147483647 w 1292"/>
                <a:gd name="T29" fmla="*/ 2147483647 h 1938"/>
                <a:gd name="T30" fmla="*/ 2147483647 w 1292"/>
                <a:gd name="T31" fmla="*/ 2147483647 h 1938"/>
                <a:gd name="T32" fmla="*/ 2147483647 w 1292"/>
                <a:gd name="T33" fmla="*/ 2147483647 h 1938"/>
                <a:gd name="T34" fmla="*/ 2147483647 w 1292"/>
                <a:gd name="T35" fmla="*/ 2147483647 h 1938"/>
                <a:gd name="T36" fmla="*/ 2147483647 w 1292"/>
                <a:gd name="T37" fmla="*/ 2147483647 h 1938"/>
                <a:gd name="T38" fmla="*/ 2147483647 w 1292"/>
                <a:gd name="T39" fmla="*/ 2147483647 h 1938"/>
                <a:gd name="T40" fmla="*/ 2147483647 w 1292"/>
                <a:gd name="T41" fmla="*/ 2147483647 h 1938"/>
                <a:gd name="T42" fmla="*/ 2147483647 w 1292"/>
                <a:gd name="T43" fmla="*/ 2147483647 h 1938"/>
                <a:gd name="T44" fmla="*/ 2147483647 w 1292"/>
                <a:gd name="T45" fmla="*/ 2147483647 h 1938"/>
                <a:gd name="T46" fmla="*/ 2147483647 w 1292"/>
                <a:gd name="T47" fmla="*/ 2147483647 h 1938"/>
                <a:gd name="T48" fmla="*/ 2147483647 w 1292"/>
                <a:gd name="T49" fmla="*/ 2147483647 h 1938"/>
                <a:gd name="T50" fmla="*/ 2147483647 w 1292"/>
                <a:gd name="T51" fmla="*/ 2147483647 h 1938"/>
                <a:gd name="T52" fmla="*/ 2147483647 w 1292"/>
                <a:gd name="T53" fmla="*/ 2147483647 h 1938"/>
                <a:gd name="T54" fmla="*/ 2147483647 w 1292"/>
                <a:gd name="T55" fmla="*/ 2147483647 h 1938"/>
                <a:gd name="T56" fmla="*/ 2147483647 w 1292"/>
                <a:gd name="T57" fmla="*/ 2147483647 h 1938"/>
                <a:gd name="T58" fmla="*/ 2147483647 w 1292"/>
                <a:gd name="T59" fmla="*/ 2147483647 h 1938"/>
                <a:gd name="T60" fmla="*/ 2147483647 w 1292"/>
                <a:gd name="T61" fmla="*/ 2147483647 h 1938"/>
                <a:gd name="T62" fmla="*/ 2147483647 w 1292"/>
                <a:gd name="T63" fmla="*/ 2147483647 h 1938"/>
                <a:gd name="T64" fmla="*/ 2147483647 w 1292"/>
                <a:gd name="T65" fmla="*/ 2147483647 h 1938"/>
                <a:gd name="T66" fmla="*/ 2147483647 w 1292"/>
                <a:gd name="T67" fmla="*/ 2147483647 h 1938"/>
                <a:gd name="T68" fmla="*/ 2147483647 w 1292"/>
                <a:gd name="T69" fmla="*/ 2147483647 h 1938"/>
                <a:gd name="T70" fmla="*/ 2147483647 w 1292"/>
                <a:gd name="T71" fmla="*/ 2147483647 h 1938"/>
                <a:gd name="T72" fmla="*/ 2147483647 w 1292"/>
                <a:gd name="T73" fmla="*/ 2147483647 h 1938"/>
                <a:gd name="T74" fmla="*/ 2147483647 w 1292"/>
                <a:gd name="T75" fmla="*/ 2147483647 h 1938"/>
                <a:gd name="T76" fmla="*/ 2147483647 w 1292"/>
                <a:gd name="T77" fmla="*/ 2147483647 h 1938"/>
                <a:gd name="T78" fmla="*/ 2147483647 w 1292"/>
                <a:gd name="T79" fmla="*/ 2147483647 h 1938"/>
                <a:gd name="T80" fmla="*/ 2147483647 w 1292"/>
                <a:gd name="T81" fmla="*/ 2147483647 h 1938"/>
                <a:gd name="T82" fmla="*/ 2147483647 w 1292"/>
                <a:gd name="T83" fmla="*/ 2147483647 h 1938"/>
                <a:gd name="T84" fmla="*/ 2147483647 w 1292"/>
                <a:gd name="T85" fmla="*/ 2147483647 h 1938"/>
                <a:gd name="T86" fmla="*/ 2147483647 w 1292"/>
                <a:gd name="T87" fmla="*/ 2147483647 h 1938"/>
                <a:gd name="T88" fmla="*/ 2147483647 w 1292"/>
                <a:gd name="T89" fmla="*/ 2147483647 h 1938"/>
                <a:gd name="T90" fmla="*/ 2147483647 w 1292"/>
                <a:gd name="T91" fmla="*/ 2147483647 h 1938"/>
                <a:gd name="T92" fmla="*/ 2147483647 w 1292"/>
                <a:gd name="T93" fmla="*/ 2147483647 h 1938"/>
                <a:gd name="T94" fmla="*/ 2147483647 w 1292"/>
                <a:gd name="T95" fmla="*/ 2147483647 h 1938"/>
                <a:gd name="T96" fmla="*/ 2147483647 w 1292"/>
                <a:gd name="T97" fmla="*/ 2147483647 h 1938"/>
                <a:gd name="T98" fmla="*/ 2147483647 w 1292"/>
                <a:gd name="T99" fmla="*/ 2147483647 h 1938"/>
                <a:gd name="T100" fmla="*/ 2147483647 w 1292"/>
                <a:gd name="T101" fmla="*/ 2147483647 h 1938"/>
                <a:gd name="T102" fmla="*/ 2147483647 w 1292"/>
                <a:gd name="T103" fmla="*/ 2147483647 h 1938"/>
                <a:gd name="T104" fmla="*/ 0 w 1292"/>
                <a:gd name="T105" fmla="*/ 2147483647 h 1938"/>
                <a:gd name="T106" fmla="*/ 2147483647 w 1292"/>
                <a:gd name="T107" fmla="*/ 2147483647 h 1938"/>
                <a:gd name="T108" fmla="*/ 2147483647 w 1292"/>
                <a:gd name="T109" fmla="*/ 2147483647 h 19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2"/>
                <a:gd name="T166" fmla="*/ 0 h 1938"/>
                <a:gd name="T167" fmla="*/ 1292 w 1292"/>
                <a:gd name="T168" fmla="*/ 1938 h 19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2" h="1938">
                  <a:moveTo>
                    <a:pt x="0" y="0"/>
                  </a:moveTo>
                  <a:lnTo>
                    <a:pt x="0" y="0"/>
                  </a:lnTo>
                  <a:lnTo>
                    <a:pt x="67" y="2"/>
                  </a:lnTo>
                  <a:lnTo>
                    <a:pt x="132" y="6"/>
                  </a:lnTo>
                  <a:lnTo>
                    <a:pt x="197" y="16"/>
                  </a:lnTo>
                  <a:lnTo>
                    <a:pt x="261" y="27"/>
                  </a:lnTo>
                  <a:lnTo>
                    <a:pt x="322" y="41"/>
                  </a:lnTo>
                  <a:lnTo>
                    <a:pt x="384" y="58"/>
                  </a:lnTo>
                  <a:lnTo>
                    <a:pt x="443" y="79"/>
                  </a:lnTo>
                  <a:lnTo>
                    <a:pt x="503" y="102"/>
                  </a:lnTo>
                  <a:lnTo>
                    <a:pt x="560" y="129"/>
                  </a:lnTo>
                  <a:lnTo>
                    <a:pt x="616" y="156"/>
                  </a:lnTo>
                  <a:lnTo>
                    <a:pt x="670" y="188"/>
                  </a:lnTo>
                  <a:lnTo>
                    <a:pt x="722" y="221"/>
                  </a:lnTo>
                  <a:lnTo>
                    <a:pt x="772" y="257"/>
                  </a:lnTo>
                  <a:lnTo>
                    <a:pt x="822" y="296"/>
                  </a:lnTo>
                  <a:lnTo>
                    <a:pt x="868" y="336"/>
                  </a:lnTo>
                  <a:lnTo>
                    <a:pt x="914" y="380"/>
                  </a:lnTo>
                  <a:lnTo>
                    <a:pt x="956" y="424"/>
                  </a:lnTo>
                  <a:lnTo>
                    <a:pt x="997" y="472"/>
                  </a:lnTo>
                  <a:lnTo>
                    <a:pt x="1035" y="520"/>
                  </a:lnTo>
                  <a:lnTo>
                    <a:pt x="1071" y="570"/>
                  </a:lnTo>
                  <a:lnTo>
                    <a:pt x="1104" y="624"/>
                  </a:lnTo>
                  <a:lnTo>
                    <a:pt x="1137" y="678"/>
                  </a:lnTo>
                  <a:lnTo>
                    <a:pt x="1166" y="733"/>
                  </a:lnTo>
                  <a:lnTo>
                    <a:pt x="1191" y="791"/>
                  </a:lnTo>
                  <a:lnTo>
                    <a:pt x="1214" y="848"/>
                  </a:lnTo>
                  <a:lnTo>
                    <a:pt x="1235" y="910"/>
                  </a:lnTo>
                  <a:lnTo>
                    <a:pt x="1252" y="969"/>
                  </a:lnTo>
                  <a:lnTo>
                    <a:pt x="1265" y="1032"/>
                  </a:lnTo>
                  <a:lnTo>
                    <a:pt x="1277" y="1096"/>
                  </a:lnTo>
                  <a:lnTo>
                    <a:pt x="1287" y="1161"/>
                  </a:lnTo>
                  <a:lnTo>
                    <a:pt x="1290" y="1226"/>
                  </a:lnTo>
                  <a:lnTo>
                    <a:pt x="1292" y="1291"/>
                  </a:lnTo>
                  <a:lnTo>
                    <a:pt x="1292" y="1336"/>
                  </a:lnTo>
                  <a:lnTo>
                    <a:pt x="1290" y="1380"/>
                  </a:lnTo>
                  <a:lnTo>
                    <a:pt x="1287" y="1422"/>
                  </a:lnTo>
                  <a:lnTo>
                    <a:pt x="1281" y="1466"/>
                  </a:lnTo>
                  <a:lnTo>
                    <a:pt x="1275" y="1508"/>
                  </a:lnTo>
                  <a:lnTo>
                    <a:pt x="1267" y="1548"/>
                  </a:lnTo>
                  <a:lnTo>
                    <a:pt x="1258" y="1591"/>
                  </a:lnTo>
                  <a:lnTo>
                    <a:pt x="1246" y="1631"/>
                  </a:lnTo>
                  <a:lnTo>
                    <a:pt x="1235" y="1671"/>
                  </a:lnTo>
                  <a:lnTo>
                    <a:pt x="1223" y="1712"/>
                  </a:lnTo>
                  <a:lnTo>
                    <a:pt x="1208" y="1750"/>
                  </a:lnTo>
                  <a:lnTo>
                    <a:pt x="1192" y="1788"/>
                  </a:lnTo>
                  <a:lnTo>
                    <a:pt x="1175" y="1827"/>
                  </a:lnTo>
                  <a:lnTo>
                    <a:pt x="1158" y="1865"/>
                  </a:lnTo>
                  <a:lnTo>
                    <a:pt x="1139" y="1901"/>
                  </a:lnTo>
                  <a:lnTo>
                    <a:pt x="1119" y="1938"/>
                  </a:lnTo>
                  <a:lnTo>
                    <a:pt x="1118" y="1938"/>
                  </a:lnTo>
                  <a:lnTo>
                    <a:pt x="945" y="1911"/>
                  </a:lnTo>
                  <a:lnTo>
                    <a:pt x="772" y="1886"/>
                  </a:lnTo>
                  <a:lnTo>
                    <a:pt x="662" y="1748"/>
                  </a:lnTo>
                  <a:lnTo>
                    <a:pt x="553" y="1612"/>
                  </a:lnTo>
                  <a:lnTo>
                    <a:pt x="551" y="1610"/>
                  </a:lnTo>
                  <a:lnTo>
                    <a:pt x="553" y="1610"/>
                  </a:lnTo>
                  <a:lnTo>
                    <a:pt x="572" y="1575"/>
                  </a:lnTo>
                  <a:lnTo>
                    <a:pt x="589" y="1537"/>
                  </a:lnTo>
                  <a:lnTo>
                    <a:pt x="605" y="1499"/>
                  </a:lnTo>
                  <a:lnTo>
                    <a:pt x="616" y="1460"/>
                  </a:lnTo>
                  <a:lnTo>
                    <a:pt x="626" y="1420"/>
                  </a:lnTo>
                  <a:lnTo>
                    <a:pt x="633" y="1378"/>
                  </a:lnTo>
                  <a:lnTo>
                    <a:pt x="637" y="1336"/>
                  </a:lnTo>
                  <a:lnTo>
                    <a:pt x="639" y="1291"/>
                  </a:lnTo>
                  <a:lnTo>
                    <a:pt x="637" y="1259"/>
                  </a:lnTo>
                  <a:lnTo>
                    <a:pt x="635" y="1226"/>
                  </a:lnTo>
                  <a:lnTo>
                    <a:pt x="632" y="1196"/>
                  </a:lnTo>
                  <a:lnTo>
                    <a:pt x="626" y="1163"/>
                  </a:lnTo>
                  <a:lnTo>
                    <a:pt x="618" y="1132"/>
                  </a:lnTo>
                  <a:lnTo>
                    <a:pt x="610" y="1103"/>
                  </a:lnTo>
                  <a:lnTo>
                    <a:pt x="599" y="1073"/>
                  </a:lnTo>
                  <a:lnTo>
                    <a:pt x="587" y="1044"/>
                  </a:lnTo>
                  <a:lnTo>
                    <a:pt x="576" y="1015"/>
                  </a:lnTo>
                  <a:lnTo>
                    <a:pt x="560" y="988"/>
                  </a:lnTo>
                  <a:lnTo>
                    <a:pt x="545" y="961"/>
                  </a:lnTo>
                  <a:lnTo>
                    <a:pt x="530" y="935"/>
                  </a:lnTo>
                  <a:lnTo>
                    <a:pt x="512" y="910"/>
                  </a:lnTo>
                  <a:lnTo>
                    <a:pt x="493" y="887"/>
                  </a:lnTo>
                  <a:lnTo>
                    <a:pt x="472" y="864"/>
                  </a:lnTo>
                  <a:lnTo>
                    <a:pt x="451" y="841"/>
                  </a:lnTo>
                  <a:lnTo>
                    <a:pt x="430" y="820"/>
                  </a:lnTo>
                  <a:lnTo>
                    <a:pt x="407" y="800"/>
                  </a:lnTo>
                  <a:lnTo>
                    <a:pt x="382" y="781"/>
                  </a:lnTo>
                  <a:lnTo>
                    <a:pt x="357" y="762"/>
                  </a:lnTo>
                  <a:lnTo>
                    <a:pt x="330" y="747"/>
                  </a:lnTo>
                  <a:lnTo>
                    <a:pt x="305" y="731"/>
                  </a:lnTo>
                  <a:lnTo>
                    <a:pt x="276" y="716"/>
                  </a:lnTo>
                  <a:lnTo>
                    <a:pt x="247" y="704"/>
                  </a:lnTo>
                  <a:lnTo>
                    <a:pt x="219" y="693"/>
                  </a:lnTo>
                  <a:lnTo>
                    <a:pt x="190" y="681"/>
                  </a:lnTo>
                  <a:lnTo>
                    <a:pt x="159" y="674"/>
                  </a:lnTo>
                  <a:lnTo>
                    <a:pt x="128" y="666"/>
                  </a:lnTo>
                  <a:lnTo>
                    <a:pt x="97" y="660"/>
                  </a:lnTo>
                  <a:lnTo>
                    <a:pt x="65" y="656"/>
                  </a:lnTo>
                  <a:lnTo>
                    <a:pt x="32" y="655"/>
                  </a:lnTo>
                  <a:lnTo>
                    <a:pt x="0" y="653"/>
                  </a:lnTo>
                  <a:lnTo>
                    <a:pt x="65" y="492"/>
                  </a:lnTo>
                  <a:lnTo>
                    <a:pt x="128" y="327"/>
                  </a:lnTo>
                  <a:lnTo>
                    <a:pt x="65" y="163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pt-PT" sz="3200" b="1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2289175" y="2184400"/>
              <a:ext cx="361284" cy="457353"/>
            </a:xfrm>
            <a:custGeom>
              <a:avLst/>
              <a:gdLst>
                <a:gd name="T0" fmla="*/ 2147483647 w 1421"/>
                <a:gd name="T1" fmla="*/ 2147483647 h 1938"/>
                <a:gd name="T2" fmla="*/ 2147483647 w 1421"/>
                <a:gd name="T3" fmla="*/ 2147483647 h 1938"/>
                <a:gd name="T4" fmla="*/ 2147483647 w 1421"/>
                <a:gd name="T5" fmla="*/ 2147483647 h 1938"/>
                <a:gd name="T6" fmla="*/ 2147483647 w 1421"/>
                <a:gd name="T7" fmla="*/ 2147483647 h 1938"/>
                <a:gd name="T8" fmla="*/ 2147483647 w 1421"/>
                <a:gd name="T9" fmla="*/ 2147483647 h 1938"/>
                <a:gd name="T10" fmla="*/ 2147483647 w 1421"/>
                <a:gd name="T11" fmla="*/ 2147483647 h 1938"/>
                <a:gd name="T12" fmla="*/ 0 w 1421"/>
                <a:gd name="T13" fmla="*/ 2147483647 h 1938"/>
                <a:gd name="T14" fmla="*/ 2147483647 w 1421"/>
                <a:gd name="T15" fmla="*/ 2147483647 h 1938"/>
                <a:gd name="T16" fmla="*/ 2147483647 w 1421"/>
                <a:gd name="T17" fmla="*/ 2147483647 h 1938"/>
                <a:gd name="T18" fmla="*/ 2147483647 w 1421"/>
                <a:gd name="T19" fmla="*/ 2147483647 h 1938"/>
                <a:gd name="T20" fmla="*/ 2147483647 w 1421"/>
                <a:gd name="T21" fmla="*/ 2147483647 h 1938"/>
                <a:gd name="T22" fmla="*/ 2147483647 w 1421"/>
                <a:gd name="T23" fmla="*/ 2147483647 h 1938"/>
                <a:gd name="T24" fmla="*/ 2147483647 w 1421"/>
                <a:gd name="T25" fmla="*/ 2147483647 h 1938"/>
                <a:gd name="T26" fmla="*/ 2147483647 w 1421"/>
                <a:gd name="T27" fmla="*/ 2147483647 h 1938"/>
                <a:gd name="T28" fmla="*/ 2147483647 w 1421"/>
                <a:gd name="T29" fmla="*/ 2147483647 h 1938"/>
                <a:gd name="T30" fmla="*/ 2147483647 w 1421"/>
                <a:gd name="T31" fmla="*/ 2147483647 h 1938"/>
                <a:gd name="T32" fmla="*/ 2147483647 w 1421"/>
                <a:gd name="T33" fmla="*/ 2147483647 h 1938"/>
                <a:gd name="T34" fmla="*/ 2147483647 w 1421"/>
                <a:gd name="T35" fmla="*/ 2147483647 h 1938"/>
                <a:gd name="T36" fmla="*/ 2147483647 w 1421"/>
                <a:gd name="T37" fmla="*/ 2147483647 h 1938"/>
                <a:gd name="T38" fmla="*/ 2147483647 w 1421"/>
                <a:gd name="T39" fmla="*/ 2147483647 h 1938"/>
                <a:gd name="T40" fmla="*/ 2147483647 w 1421"/>
                <a:gd name="T41" fmla="*/ 2147483647 h 1938"/>
                <a:gd name="T42" fmla="*/ 2147483647 w 1421"/>
                <a:gd name="T43" fmla="*/ 2147483647 h 1938"/>
                <a:gd name="T44" fmla="*/ 2147483647 w 1421"/>
                <a:gd name="T45" fmla="*/ 2147483647 h 1938"/>
                <a:gd name="T46" fmla="*/ 2147483647 w 1421"/>
                <a:gd name="T47" fmla="*/ 2147483647 h 1938"/>
                <a:gd name="T48" fmla="*/ 2147483647 w 1421"/>
                <a:gd name="T49" fmla="*/ 2147483647 h 1938"/>
                <a:gd name="T50" fmla="*/ 2147483647 w 1421"/>
                <a:gd name="T51" fmla="*/ 0 h 1938"/>
                <a:gd name="T52" fmla="*/ 2147483647 w 1421"/>
                <a:gd name="T53" fmla="*/ 0 h 1938"/>
                <a:gd name="T54" fmla="*/ 2147483647 w 1421"/>
                <a:gd name="T55" fmla="*/ 2147483647 h 1938"/>
                <a:gd name="T56" fmla="*/ 2147483647 w 1421"/>
                <a:gd name="T57" fmla="*/ 2147483647 h 1938"/>
                <a:gd name="T58" fmla="*/ 2147483647 w 1421"/>
                <a:gd name="T59" fmla="*/ 2147483647 h 1938"/>
                <a:gd name="T60" fmla="*/ 2147483647 w 1421"/>
                <a:gd name="T61" fmla="*/ 2147483647 h 1938"/>
                <a:gd name="T62" fmla="*/ 2147483647 w 1421"/>
                <a:gd name="T63" fmla="*/ 2147483647 h 1938"/>
                <a:gd name="T64" fmla="*/ 2147483647 w 1421"/>
                <a:gd name="T65" fmla="*/ 2147483647 h 1938"/>
                <a:gd name="T66" fmla="*/ 2147483647 w 1421"/>
                <a:gd name="T67" fmla="*/ 2147483647 h 1938"/>
                <a:gd name="T68" fmla="*/ 2147483647 w 1421"/>
                <a:gd name="T69" fmla="*/ 2147483647 h 1938"/>
                <a:gd name="T70" fmla="*/ 2147483647 w 1421"/>
                <a:gd name="T71" fmla="*/ 2147483647 h 1938"/>
                <a:gd name="T72" fmla="*/ 2147483647 w 1421"/>
                <a:gd name="T73" fmla="*/ 2147483647 h 1938"/>
                <a:gd name="T74" fmla="*/ 2147483647 w 1421"/>
                <a:gd name="T75" fmla="*/ 2147483647 h 1938"/>
                <a:gd name="T76" fmla="*/ 2147483647 w 1421"/>
                <a:gd name="T77" fmla="*/ 2147483647 h 1938"/>
                <a:gd name="T78" fmla="*/ 2147483647 w 1421"/>
                <a:gd name="T79" fmla="*/ 2147483647 h 1938"/>
                <a:gd name="T80" fmla="*/ 2147483647 w 1421"/>
                <a:gd name="T81" fmla="*/ 2147483647 h 1938"/>
                <a:gd name="T82" fmla="*/ 2147483647 w 1421"/>
                <a:gd name="T83" fmla="*/ 2147483647 h 1938"/>
                <a:gd name="T84" fmla="*/ 2147483647 w 1421"/>
                <a:gd name="T85" fmla="*/ 2147483647 h 1938"/>
                <a:gd name="T86" fmla="*/ 2147483647 w 1421"/>
                <a:gd name="T87" fmla="*/ 2147483647 h 1938"/>
                <a:gd name="T88" fmla="*/ 2147483647 w 1421"/>
                <a:gd name="T89" fmla="*/ 2147483647 h 1938"/>
                <a:gd name="T90" fmla="*/ 2147483647 w 1421"/>
                <a:gd name="T91" fmla="*/ 2147483647 h 1938"/>
                <a:gd name="T92" fmla="*/ 2147483647 w 1421"/>
                <a:gd name="T93" fmla="*/ 2147483647 h 1938"/>
                <a:gd name="T94" fmla="*/ 2147483647 w 1421"/>
                <a:gd name="T95" fmla="*/ 2147483647 h 1938"/>
                <a:gd name="T96" fmla="*/ 2147483647 w 1421"/>
                <a:gd name="T97" fmla="*/ 2147483647 h 1938"/>
                <a:gd name="T98" fmla="*/ 2147483647 w 1421"/>
                <a:gd name="T99" fmla="*/ 2147483647 h 1938"/>
                <a:gd name="T100" fmla="*/ 2147483647 w 1421"/>
                <a:gd name="T101" fmla="*/ 2147483647 h 1938"/>
                <a:gd name="T102" fmla="*/ 2147483647 w 1421"/>
                <a:gd name="T103" fmla="*/ 2147483647 h 1938"/>
                <a:gd name="T104" fmla="*/ 2147483647 w 1421"/>
                <a:gd name="T105" fmla="*/ 2147483647 h 1938"/>
                <a:gd name="T106" fmla="*/ 2147483647 w 1421"/>
                <a:gd name="T107" fmla="*/ 2147483647 h 1938"/>
                <a:gd name="T108" fmla="*/ 2147483647 w 1421"/>
                <a:gd name="T109" fmla="*/ 2147483647 h 19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1"/>
                <a:gd name="T166" fmla="*/ 0 h 1938"/>
                <a:gd name="T167" fmla="*/ 1421 w 1421"/>
                <a:gd name="T168" fmla="*/ 1938 h 19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1" h="1938">
                  <a:moveTo>
                    <a:pt x="171" y="1938"/>
                  </a:moveTo>
                  <a:lnTo>
                    <a:pt x="171" y="1938"/>
                  </a:lnTo>
                  <a:lnTo>
                    <a:pt x="140" y="1878"/>
                  </a:lnTo>
                  <a:lnTo>
                    <a:pt x="111" y="1819"/>
                  </a:lnTo>
                  <a:lnTo>
                    <a:pt x="86" y="1759"/>
                  </a:lnTo>
                  <a:lnTo>
                    <a:pt x="65" y="1700"/>
                  </a:lnTo>
                  <a:lnTo>
                    <a:pt x="46" y="1639"/>
                  </a:lnTo>
                  <a:lnTo>
                    <a:pt x="30" y="1575"/>
                  </a:lnTo>
                  <a:lnTo>
                    <a:pt x="17" y="1514"/>
                  </a:lnTo>
                  <a:lnTo>
                    <a:pt x="9" y="1453"/>
                  </a:lnTo>
                  <a:lnTo>
                    <a:pt x="3" y="1389"/>
                  </a:lnTo>
                  <a:lnTo>
                    <a:pt x="0" y="1326"/>
                  </a:lnTo>
                  <a:lnTo>
                    <a:pt x="0" y="1265"/>
                  </a:lnTo>
                  <a:lnTo>
                    <a:pt x="3" y="1201"/>
                  </a:lnTo>
                  <a:lnTo>
                    <a:pt x="9" y="1140"/>
                  </a:lnTo>
                  <a:lnTo>
                    <a:pt x="17" y="1078"/>
                  </a:lnTo>
                  <a:lnTo>
                    <a:pt x="28" y="1017"/>
                  </a:lnTo>
                  <a:lnTo>
                    <a:pt x="44" y="958"/>
                  </a:lnTo>
                  <a:lnTo>
                    <a:pt x="61" y="898"/>
                  </a:lnTo>
                  <a:lnTo>
                    <a:pt x="82" y="839"/>
                  </a:lnTo>
                  <a:lnTo>
                    <a:pt x="105" y="781"/>
                  </a:lnTo>
                  <a:lnTo>
                    <a:pt x="130" y="726"/>
                  </a:lnTo>
                  <a:lnTo>
                    <a:pt x="159" y="670"/>
                  </a:lnTo>
                  <a:lnTo>
                    <a:pt x="190" y="616"/>
                  </a:lnTo>
                  <a:lnTo>
                    <a:pt x="224" y="562"/>
                  </a:lnTo>
                  <a:lnTo>
                    <a:pt x="261" y="513"/>
                  </a:lnTo>
                  <a:lnTo>
                    <a:pt x="301" y="463"/>
                  </a:lnTo>
                  <a:lnTo>
                    <a:pt x="342" y="415"/>
                  </a:lnTo>
                  <a:lnTo>
                    <a:pt x="386" y="369"/>
                  </a:lnTo>
                  <a:lnTo>
                    <a:pt x="434" y="327"/>
                  </a:lnTo>
                  <a:lnTo>
                    <a:pt x="484" y="284"/>
                  </a:lnTo>
                  <a:lnTo>
                    <a:pt x="536" y="244"/>
                  </a:lnTo>
                  <a:lnTo>
                    <a:pt x="589" y="208"/>
                  </a:lnTo>
                  <a:lnTo>
                    <a:pt x="645" y="173"/>
                  </a:lnTo>
                  <a:lnTo>
                    <a:pt x="684" y="152"/>
                  </a:lnTo>
                  <a:lnTo>
                    <a:pt x="722" y="133"/>
                  </a:lnTo>
                  <a:lnTo>
                    <a:pt x="762" y="114"/>
                  </a:lnTo>
                  <a:lnTo>
                    <a:pt x="801" y="96"/>
                  </a:lnTo>
                  <a:lnTo>
                    <a:pt x="841" y="81"/>
                  </a:lnTo>
                  <a:lnTo>
                    <a:pt x="881" y="68"/>
                  </a:lnTo>
                  <a:lnTo>
                    <a:pt x="922" y="54"/>
                  </a:lnTo>
                  <a:lnTo>
                    <a:pt x="962" y="43"/>
                  </a:lnTo>
                  <a:lnTo>
                    <a:pt x="1002" y="33"/>
                  </a:lnTo>
                  <a:lnTo>
                    <a:pt x="1045" y="23"/>
                  </a:lnTo>
                  <a:lnTo>
                    <a:pt x="1085" y="18"/>
                  </a:lnTo>
                  <a:lnTo>
                    <a:pt x="1127" y="12"/>
                  </a:lnTo>
                  <a:lnTo>
                    <a:pt x="1168" y="6"/>
                  </a:lnTo>
                  <a:lnTo>
                    <a:pt x="1208" y="4"/>
                  </a:lnTo>
                  <a:lnTo>
                    <a:pt x="1250" y="2"/>
                  </a:lnTo>
                  <a:lnTo>
                    <a:pt x="1291" y="0"/>
                  </a:lnTo>
                  <a:lnTo>
                    <a:pt x="1293" y="0"/>
                  </a:lnTo>
                  <a:lnTo>
                    <a:pt x="1293" y="2"/>
                  </a:lnTo>
                  <a:lnTo>
                    <a:pt x="1356" y="163"/>
                  </a:lnTo>
                  <a:lnTo>
                    <a:pt x="1421" y="328"/>
                  </a:lnTo>
                  <a:lnTo>
                    <a:pt x="1356" y="492"/>
                  </a:lnTo>
                  <a:lnTo>
                    <a:pt x="1293" y="653"/>
                  </a:lnTo>
                  <a:lnTo>
                    <a:pt x="1293" y="655"/>
                  </a:lnTo>
                  <a:lnTo>
                    <a:pt x="1291" y="655"/>
                  </a:lnTo>
                  <a:lnTo>
                    <a:pt x="1250" y="655"/>
                  </a:lnTo>
                  <a:lnTo>
                    <a:pt x="1210" y="658"/>
                  </a:lnTo>
                  <a:lnTo>
                    <a:pt x="1170" y="666"/>
                  </a:lnTo>
                  <a:lnTo>
                    <a:pt x="1129" y="674"/>
                  </a:lnTo>
                  <a:lnTo>
                    <a:pt x="1089" y="687"/>
                  </a:lnTo>
                  <a:lnTo>
                    <a:pt x="1049" y="701"/>
                  </a:lnTo>
                  <a:lnTo>
                    <a:pt x="1010" y="718"/>
                  </a:lnTo>
                  <a:lnTo>
                    <a:pt x="972" y="739"/>
                  </a:lnTo>
                  <a:lnTo>
                    <a:pt x="945" y="756"/>
                  </a:lnTo>
                  <a:lnTo>
                    <a:pt x="918" y="773"/>
                  </a:lnTo>
                  <a:lnTo>
                    <a:pt x="893" y="795"/>
                  </a:lnTo>
                  <a:lnTo>
                    <a:pt x="868" y="814"/>
                  </a:lnTo>
                  <a:lnTo>
                    <a:pt x="845" y="837"/>
                  </a:lnTo>
                  <a:lnTo>
                    <a:pt x="822" y="858"/>
                  </a:lnTo>
                  <a:lnTo>
                    <a:pt x="803" y="883"/>
                  </a:lnTo>
                  <a:lnTo>
                    <a:pt x="783" y="906"/>
                  </a:lnTo>
                  <a:lnTo>
                    <a:pt x="764" y="931"/>
                  </a:lnTo>
                  <a:lnTo>
                    <a:pt x="747" y="958"/>
                  </a:lnTo>
                  <a:lnTo>
                    <a:pt x="732" y="984"/>
                  </a:lnTo>
                  <a:lnTo>
                    <a:pt x="718" y="1011"/>
                  </a:lnTo>
                  <a:lnTo>
                    <a:pt x="705" y="1040"/>
                  </a:lnTo>
                  <a:lnTo>
                    <a:pt x="693" y="1069"/>
                  </a:lnTo>
                  <a:lnTo>
                    <a:pt x="684" y="1098"/>
                  </a:lnTo>
                  <a:lnTo>
                    <a:pt x="676" y="1126"/>
                  </a:lnTo>
                  <a:lnTo>
                    <a:pt x="668" y="1157"/>
                  </a:lnTo>
                  <a:lnTo>
                    <a:pt x="662" y="1186"/>
                  </a:lnTo>
                  <a:lnTo>
                    <a:pt x="657" y="1217"/>
                  </a:lnTo>
                  <a:lnTo>
                    <a:pt x="655" y="1247"/>
                  </a:lnTo>
                  <a:lnTo>
                    <a:pt x="653" y="1278"/>
                  </a:lnTo>
                  <a:lnTo>
                    <a:pt x="653" y="1309"/>
                  </a:lnTo>
                  <a:lnTo>
                    <a:pt x="655" y="1339"/>
                  </a:lnTo>
                  <a:lnTo>
                    <a:pt x="657" y="1370"/>
                  </a:lnTo>
                  <a:lnTo>
                    <a:pt x="662" y="1401"/>
                  </a:lnTo>
                  <a:lnTo>
                    <a:pt x="668" y="1433"/>
                  </a:lnTo>
                  <a:lnTo>
                    <a:pt x="676" y="1462"/>
                  </a:lnTo>
                  <a:lnTo>
                    <a:pt x="685" y="1493"/>
                  </a:lnTo>
                  <a:lnTo>
                    <a:pt x="695" y="1524"/>
                  </a:lnTo>
                  <a:lnTo>
                    <a:pt x="708" y="1552"/>
                  </a:lnTo>
                  <a:lnTo>
                    <a:pt x="722" y="1583"/>
                  </a:lnTo>
                  <a:lnTo>
                    <a:pt x="737" y="1612"/>
                  </a:lnTo>
                  <a:lnTo>
                    <a:pt x="564" y="1637"/>
                  </a:lnTo>
                  <a:lnTo>
                    <a:pt x="390" y="1664"/>
                  </a:lnTo>
                  <a:lnTo>
                    <a:pt x="280" y="1800"/>
                  </a:lnTo>
                  <a:lnTo>
                    <a:pt x="171" y="19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PT" sz="3200" b="1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gray">
            <a:xfrm>
              <a:off x="2333265" y="2564407"/>
              <a:ext cx="569045" cy="229593"/>
            </a:xfrm>
            <a:custGeom>
              <a:avLst/>
              <a:gdLst>
                <a:gd name="T0" fmla="*/ 2147483647 w 2239"/>
                <a:gd name="T1" fmla="*/ 2147483647 h 972"/>
                <a:gd name="T2" fmla="*/ 2147483647 w 2239"/>
                <a:gd name="T3" fmla="*/ 2147483647 h 972"/>
                <a:gd name="T4" fmla="*/ 2147483647 w 2239"/>
                <a:gd name="T5" fmla="*/ 2147483647 h 972"/>
                <a:gd name="T6" fmla="*/ 2147483647 w 2239"/>
                <a:gd name="T7" fmla="*/ 2147483647 h 972"/>
                <a:gd name="T8" fmla="*/ 2147483647 w 2239"/>
                <a:gd name="T9" fmla="*/ 2147483647 h 972"/>
                <a:gd name="T10" fmla="*/ 2147483647 w 2239"/>
                <a:gd name="T11" fmla="*/ 2147483647 h 972"/>
                <a:gd name="T12" fmla="*/ 2147483647 w 2239"/>
                <a:gd name="T13" fmla="*/ 2147483647 h 972"/>
                <a:gd name="T14" fmla="*/ 2147483647 w 2239"/>
                <a:gd name="T15" fmla="*/ 2147483647 h 972"/>
                <a:gd name="T16" fmla="*/ 2147483647 w 2239"/>
                <a:gd name="T17" fmla="*/ 2147483647 h 972"/>
                <a:gd name="T18" fmla="*/ 2147483647 w 2239"/>
                <a:gd name="T19" fmla="*/ 2147483647 h 972"/>
                <a:gd name="T20" fmla="*/ 2147483647 w 2239"/>
                <a:gd name="T21" fmla="*/ 2147483647 h 972"/>
                <a:gd name="T22" fmla="*/ 2147483647 w 2239"/>
                <a:gd name="T23" fmla="*/ 2147483647 h 972"/>
                <a:gd name="T24" fmla="*/ 2147483647 w 2239"/>
                <a:gd name="T25" fmla="*/ 2147483647 h 972"/>
                <a:gd name="T26" fmla="*/ 2147483647 w 2239"/>
                <a:gd name="T27" fmla="*/ 2147483647 h 972"/>
                <a:gd name="T28" fmla="*/ 2147483647 w 2239"/>
                <a:gd name="T29" fmla="*/ 2147483647 h 972"/>
                <a:gd name="T30" fmla="*/ 2147483647 w 2239"/>
                <a:gd name="T31" fmla="*/ 2147483647 h 972"/>
                <a:gd name="T32" fmla="*/ 2147483647 w 2239"/>
                <a:gd name="T33" fmla="*/ 2147483647 h 972"/>
                <a:gd name="T34" fmla="*/ 2147483647 w 2239"/>
                <a:gd name="T35" fmla="*/ 2147483647 h 972"/>
                <a:gd name="T36" fmla="*/ 2147483647 w 2239"/>
                <a:gd name="T37" fmla="*/ 2147483647 h 972"/>
                <a:gd name="T38" fmla="*/ 2147483647 w 2239"/>
                <a:gd name="T39" fmla="*/ 2147483647 h 972"/>
                <a:gd name="T40" fmla="*/ 2147483647 w 2239"/>
                <a:gd name="T41" fmla="*/ 2147483647 h 972"/>
                <a:gd name="T42" fmla="*/ 2147483647 w 2239"/>
                <a:gd name="T43" fmla="*/ 2147483647 h 972"/>
                <a:gd name="T44" fmla="*/ 2147483647 w 2239"/>
                <a:gd name="T45" fmla="*/ 2147483647 h 972"/>
                <a:gd name="T46" fmla="*/ 2147483647 w 2239"/>
                <a:gd name="T47" fmla="*/ 2147483647 h 972"/>
                <a:gd name="T48" fmla="*/ 2147483647 w 2239"/>
                <a:gd name="T49" fmla="*/ 2147483647 h 972"/>
                <a:gd name="T50" fmla="*/ 0 w 2239"/>
                <a:gd name="T51" fmla="*/ 2147483647 h 972"/>
                <a:gd name="T52" fmla="*/ 0 w 2239"/>
                <a:gd name="T53" fmla="*/ 2147483647 h 972"/>
                <a:gd name="T54" fmla="*/ 2147483647 w 2239"/>
                <a:gd name="T55" fmla="*/ 2147483647 h 972"/>
                <a:gd name="T56" fmla="*/ 2147483647 w 2239"/>
                <a:gd name="T57" fmla="*/ 2147483647 h 972"/>
                <a:gd name="T58" fmla="*/ 2147483647 w 2239"/>
                <a:gd name="T59" fmla="*/ 2147483647 h 972"/>
                <a:gd name="T60" fmla="*/ 2147483647 w 2239"/>
                <a:gd name="T61" fmla="*/ 0 h 972"/>
                <a:gd name="T62" fmla="*/ 2147483647 w 2239"/>
                <a:gd name="T63" fmla="*/ 0 h 972"/>
                <a:gd name="T64" fmla="*/ 2147483647 w 2239"/>
                <a:gd name="T65" fmla="*/ 2147483647 h 972"/>
                <a:gd name="T66" fmla="*/ 2147483647 w 2239"/>
                <a:gd name="T67" fmla="*/ 2147483647 h 972"/>
                <a:gd name="T68" fmla="*/ 2147483647 w 2239"/>
                <a:gd name="T69" fmla="*/ 2147483647 h 972"/>
                <a:gd name="T70" fmla="*/ 2147483647 w 2239"/>
                <a:gd name="T71" fmla="*/ 2147483647 h 972"/>
                <a:gd name="T72" fmla="*/ 2147483647 w 2239"/>
                <a:gd name="T73" fmla="*/ 2147483647 h 972"/>
                <a:gd name="T74" fmla="*/ 2147483647 w 2239"/>
                <a:gd name="T75" fmla="*/ 2147483647 h 972"/>
                <a:gd name="T76" fmla="*/ 2147483647 w 2239"/>
                <a:gd name="T77" fmla="*/ 2147483647 h 972"/>
                <a:gd name="T78" fmla="*/ 2147483647 w 2239"/>
                <a:gd name="T79" fmla="*/ 2147483647 h 972"/>
                <a:gd name="T80" fmla="*/ 2147483647 w 2239"/>
                <a:gd name="T81" fmla="*/ 2147483647 h 972"/>
                <a:gd name="T82" fmla="*/ 2147483647 w 2239"/>
                <a:gd name="T83" fmla="*/ 2147483647 h 972"/>
                <a:gd name="T84" fmla="*/ 2147483647 w 2239"/>
                <a:gd name="T85" fmla="*/ 2147483647 h 972"/>
                <a:gd name="T86" fmla="*/ 2147483647 w 2239"/>
                <a:gd name="T87" fmla="*/ 2147483647 h 972"/>
                <a:gd name="T88" fmla="*/ 2147483647 w 2239"/>
                <a:gd name="T89" fmla="*/ 2147483647 h 972"/>
                <a:gd name="T90" fmla="*/ 2147483647 w 2239"/>
                <a:gd name="T91" fmla="*/ 2147483647 h 972"/>
                <a:gd name="T92" fmla="*/ 2147483647 w 2239"/>
                <a:gd name="T93" fmla="*/ 2147483647 h 972"/>
                <a:gd name="T94" fmla="*/ 2147483647 w 2239"/>
                <a:gd name="T95" fmla="*/ 2147483647 h 972"/>
                <a:gd name="T96" fmla="*/ 2147483647 w 2239"/>
                <a:gd name="T97" fmla="*/ 2147483647 h 972"/>
                <a:gd name="T98" fmla="*/ 2147483647 w 2239"/>
                <a:gd name="T99" fmla="*/ 2147483647 h 972"/>
                <a:gd name="T100" fmla="*/ 2147483647 w 2239"/>
                <a:gd name="T101" fmla="*/ 2147483647 h 972"/>
                <a:gd name="T102" fmla="*/ 2147483647 w 2239"/>
                <a:gd name="T103" fmla="*/ 2147483647 h 972"/>
                <a:gd name="T104" fmla="*/ 2147483647 w 2239"/>
                <a:gd name="T105" fmla="*/ 2147483647 h 972"/>
                <a:gd name="T106" fmla="*/ 2147483647 w 2239"/>
                <a:gd name="T107" fmla="*/ 2147483647 h 972"/>
                <a:gd name="T108" fmla="*/ 2147483647 w 2239"/>
                <a:gd name="T109" fmla="*/ 2147483647 h 9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39"/>
                <a:gd name="T166" fmla="*/ 0 h 972"/>
                <a:gd name="T167" fmla="*/ 2239 w 2239"/>
                <a:gd name="T168" fmla="*/ 972 h 9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39" h="972">
                  <a:moveTo>
                    <a:pt x="2239" y="328"/>
                  </a:moveTo>
                  <a:lnTo>
                    <a:pt x="2239" y="328"/>
                  </a:lnTo>
                  <a:lnTo>
                    <a:pt x="2205" y="385"/>
                  </a:lnTo>
                  <a:lnTo>
                    <a:pt x="2166" y="439"/>
                  </a:lnTo>
                  <a:lnTo>
                    <a:pt x="2128" y="491"/>
                  </a:lnTo>
                  <a:lnTo>
                    <a:pt x="2086" y="541"/>
                  </a:lnTo>
                  <a:lnTo>
                    <a:pt x="2042" y="587"/>
                  </a:lnTo>
                  <a:lnTo>
                    <a:pt x="1996" y="631"/>
                  </a:lnTo>
                  <a:lnTo>
                    <a:pt x="1949" y="673"/>
                  </a:lnTo>
                  <a:lnTo>
                    <a:pt x="1899" y="712"/>
                  </a:lnTo>
                  <a:lnTo>
                    <a:pt x="1848" y="748"/>
                  </a:lnTo>
                  <a:lnTo>
                    <a:pt x="1796" y="783"/>
                  </a:lnTo>
                  <a:lnTo>
                    <a:pt x="1742" y="813"/>
                  </a:lnTo>
                  <a:lnTo>
                    <a:pt x="1686" y="842"/>
                  </a:lnTo>
                  <a:lnTo>
                    <a:pt x="1629" y="869"/>
                  </a:lnTo>
                  <a:lnTo>
                    <a:pt x="1571" y="892"/>
                  </a:lnTo>
                  <a:lnTo>
                    <a:pt x="1513" y="911"/>
                  </a:lnTo>
                  <a:lnTo>
                    <a:pt x="1454" y="928"/>
                  </a:lnTo>
                  <a:lnTo>
                    <a:pt x="1392" y="944"/>
                  </a:lnTo>
                  <a:lnTo>
                    <a:pt x="1331" y="955"/>
                  </a:lnTo>
                  <a:lnTo>
                    <a:pt x="1269" y="963"/>
                  </a:lnTo>
                  <a:lnTo>
                    <a:pt x="1208" y="970"/>
                  </a:lnTo>
                  <a:lnTo>
                    <a:pt x="1146" y="972"/>
                  </a:lnTo>
                  <a:lnTo>
                    <a:pt x="1083" y="972"/>
                  </a:lnTo>
                  <a:lnTo>
                    <a:pt x="1022" y="969"/>
                  </a:lnTo>
                  <a:lnTo>
                    <a:pt x="958" y="963"/>
                  </a:lnTo>
                  <a:lnTo>
                    <a:pt x="897" y="953"/>
                  </a:lnTo>
                  <a:lnTo>
                    <a:pt x="833" y="942"/>
                  </a:lnTo>
                  <a:lnTo>
                    <a:pt x="772" y="926"/>
                  </a:lnTo>
                  <a:lnTo>
                    <a:pt x="710" y="907"/>
                  </a:lnTo>
                  <a:lnTo>
                    <a:pt x="651" y="886"/>
                  </a:lnTo>
                  <a:lnTo>
                    <a:pt x="589" y="861"/>
                  </a:lnTo>
                  <a:lnTo>
                    <a:pt x="530" y="832"/>
                  </a:lnTo>
                  <a:lnTo>
                    <a:pt x="472" y="800"/>
                  </a:lnTo>
                  <a:lnTo>
                    <a:pt x="434" y="779"/>
                  </a:lnTo>
                  <a:lnTo>
                    <a:pt x="397" y="754"/>
                  </a:lnTo>
                  <a:lnTo>
                    <a:pt x="363" y="729"/>
                  </a:lnTo>
                  <a:lnTo>
                    <a:pt x="328" y="704"/>
                  </a:lnTo>
                  <a:lnTo>
                    <a:pt x="295" y="677"/>
                  </a:lnTo>
                  <a:lnTo>
                    <a:pt x="263" y="650"/>
                  </a:lnTo>
                  <a:lnTo>
                    <a:pt x="230" y="621"/>
                  </a:lnTo>
                  <a:lnTo>
                    <a:pt x="201" y="591"/>
                  </a:lnTo>
                  <a:lnTo>
                    <a:pt x="172" y="562"/>
                  </a:lnTo>
                  <a:lnTo>
                    <a:pt x="144" y="529"/>
                  </a:lnTo>
                  <a:lnTo>
                    <a:pt x="117" y="499"/>
                  </a:lnTo>
                  <a:lnTo>
                    <a:pt x="92" y="466"/>
                  </a:lnTo>
                  <a:lnTo>
                    <a:pt x="67" y="431"/>
                  </a:lnTo>
                  <a:lnTo>
                    <a:pt x="44" y="399"/>
                  </a:lnTo>
                  <a:lnTo>
                    <a:pt x="21" y="362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1" y="326"/>
                  </a:lnTo>
                  <a:lnTo>
                    <a:pt x="109" y="190"/>
                  </a:lnTo>
                  <a:lnTo>
                    <a:pt x="219" y="52"/>
                  </a:lnTo>
                  <a:lnTo>
                    <a:pt x="393" y="27"/>
                  </a:lnTo>
                  <a:lnTo>
                    <a:pt x="564" y="2"/>
                  </a:lnTo>
                  <a:lnTo>
                    <a:pt x="564" y="0"/>
                  </a:lnTo>
                  <a:lnTo>
                    <a:pt x="566" y="2"/>
                  </a:lnTo>
                  <a:lnTo>
                    <a:pt x="566" y="0"/>
                  </a:lnTo>
                  <a:lnTo>
                    <a:pt x="566" y="2"/>
                  </a:lnTo>
                  <a:lnTo>
                    <a:pt x="587" y="36"/>
                  </a:lnTo>
                  <a:lnTo>
                    <a:pt x="610" y="69"/>
                  </a:lnTo>
                  <a:lnTo>
                    <a:pt x="637" y="102"/>
                  </a:lnTo>
                  <a:lnTo>
                    <a:pt x="664" y="132"/>
                  </a:lnTo>
                  <a:lnTo>
                    <a:pt x="695" y="161"/>
                  </a:lnTo>
                  <a:lnTo>
                    <a:pt x="728" y="188"/>
                  </a:lnTo>
                  <a:lnTo>
                    <a:pt x="762" y="213"/>
                  </a:lnTo>
                  <a:lnTo>
                    <a:pt x="799" y="234"/>
                  </a:lnTo>
                  <a:lnTo>
                    <a:pt x="827" y="251"/>
                  </a:lnTo>
                  <a:lnTo>
                    <a:pt x="856" y="265"/>
                  </a:lnTo>
                  <a:lnTo>
                    <a:pt x="887" y="276"/>
                  </a:lnTo>
                  <a:lnTo>
                    <a:pt x="918" y="288"/>
                  </a:lnTo>
                  <a:lnTo>
                    <a:pt x="947" y="297"/>
                  </a:lnTo>
                  <a:lnTo>
                    <a:pt x="977" y="305"/>
                  </a:lnTo>
                  <a:lnTo>
                    <a:pt x="1008" y="311"/>
                  </a:lnTo>
                  <a:lnTo>
                    <a:pt x="1039" y="314"/>
                  </a:lnTo>
                  <a:lnTo>
                    <a:pt x="1070" y="318"/>
                  </a:lnTo>
                  <a:lnTo>
                    <a:pt x="1102" y="320"/>
                  </a:lnTo>
                  <a:lnTo>
                    <a:pt x="1133" y="320"/>
                  </a:lnTo>
                  <a:lnTo>
                    <a:pt x="1164" y="318"/>
                  </a:lnTo>
                  <a:lnTo>
                    <a:pt x="1194" y="316"/>
                  </a:lnTo>
                  <a:lnTo>
                    <a:pt x="1223" y="311"/>
                  </a:lnTo>
                  <a:lnTo>
                    <a:pt x="1254" y="305"/>
                  </a:lnTo>
                  <a:lnTo>
                    <a:pt x="1285" y="299"/>
                  </a:lnTo>
                  <a:lnTo>
                    <a:pt x="1314" y="290"/>
                  </a:lnTo>
                  <a:lnTo>
                    <a:pt x="1342" y="280"/>
                  </a:lnTo>
                  <a:lnTo>
                    <a:pt x="1371" y="268"/>
                  </a:lnTo>
                  <a:lnTo>
                    <a:pt x="1400" y="255"/>
                  </a:lnTo>
                  <a:lnTo>
                    <a:pt x="1427" y="242"/>
                  </a:lnTo>
                  <a:lnTo>
                    <a:pt x="1454" y="226"/>
                  </a:lnTo>
                  <a:lnTo>
                    <a:pt x="1479" y="209"/>
                  </a:lnTo>
                  <a:lnTo>
                    <a:pt x="1504" y="192"/>
                  </a:lnTo>
                  <a:lnTo>
                    <a:pt x="1529" y="172"/>
                  </a:lnTo>
                  <a:lnTo>
                    <a:pt x="1552" y="151"/>
                  </a:lnTo>
                  <a:lnTo>
                    <a:pt x="1575" y="130"/>
                  </a:lnTo>
                  <a:lnTo>
                    <a:pt x="1598" y="107"/>
                  </a:lnTo>
                  <a:lnTo>
                    <a:pt x="1617" y="82"/>
                  </a:lnTo>
                  <a:lnTo>
                    <a:pt x="1636" y="57"/>
                  </a:lnTo>
                  <a:lnTo>
                    <a:pt x="1655" y="31"/>
                  </a:lnTo>
                  <a:lnTo>
                    <a:pt x="1673" y="2"/>
                  </a:lnTo>
                  <a:lnTo>
                    <a:pt x="1782" y="138"/>
                  </a:lnTo>
                  <a:lnTo>
                    <a:pt x="1892" y="276"/>
                  </a:lnTo>
                  <a:lnTo>
                    <a:pt x="2065" y="303"/>
                  </a:lnTo>
                  <a:lnTo>
                    <a:pt x="2239" y="328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pt-PT" sz="3200" b="1">
                <a:solidFill>
                  <a:schemeClr val="tx2"/>
                </a:solidFill>
                <a:latin typeface="+mn-lt"/>
              </a:endParaRPr>
            </a:p>
            <a:p>
              <a:pPr algn="ctr">
                <a:defRPr/>
              </a:pPr>
              <a:endParaRPr lang="pt-PT" sz="3200" b="1">
                <a:solidFill>
                  <a:schemeClr val="tx2"/>
                </a:solidFill>
                <a:latin typeface="+mn-lt"/>
              </a:endParaRPr>
            </a:p>
            <a:p>
              <a:pPr algn="ctr">
                <a:defRPr/>
              </a:pPr>
              <a:endParaRPr lang="pt-PT" sz="3200" b="1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273771" y="3025775"/>
            <a:ext cx="2357426" cy="28067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561" name="Rectangle 2"/>
          <p:cNvSpPr>
            <a:spLocks noChangeArrowheads="1"/>
          </p:cNvSpPr>
          <p:nvPr/>
        </p:nvSpPr>
        <p:spPr bwMode="gray">
          <a:xfrm>
            <a:off x="1742064" y="5791201"/>
            <a:ext cx="5658408" cy="5302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pt-PT" b="1" dirty="0" smtClean="0"/>
              <a:t>Sharp decline in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sources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funding</a:t>
            </a:r>
            <a:endParaRPr lang="pt-PT" b="1" dirty="0"/>
          </a:p>
        </p:txBody>
      </p:sp>
      <p:sp>
        <p:nvSpPr>
          <p:cNvPr id="30" name="Oval 29"/>
          <p:cNvSpPr/>
          <p:nvPr/>
        </p:nvSpPr>
        <p:spPr>
          <a:xfrm>
            <a:off x="3273144" y="2730501"/>
            <a:ext cx="328194" cy="371475"/>
          </a:xfrm>
          <a:prstGeom prst="ellipse">
            <a:avLst/>
          </a:prstGeom>
          <a:solidFill>
            <a:srgbClr val="E59833"/>
          </a:solidFill>
          <a:ln w="9525">
            <a:solidFill>
              <a:srgbClr val="E598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anchor="ctr"/>
          <a:lstStyle/>
          <a:p>
            <a:pPr algn="ctr">
              <a:defRPr/>
            </a:pPr>
            <a:r>
              <a:rPr lang="pt-PT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444497" y="2730501"/>
            <a:ext cx="326729" cy="371475"/>
          </a:xfrm>
          <a:prstGeom prst="ellipse">
            <a:avLst/>
          </a:prstGeom>
          <a:solidFill>
            <a:srgbClr val="E59833"/>
          </a:solidFill>
          <a:ln w="9525">
            <a:solidFill>
              <a:srgbClr val="E598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anchor="ctr"/>
          <a:lstStyle/>
          <a:p>
            <a:pPr algn="ctr">
              <a:defRPr/>
            </a:pPr>
            <a:r>
              <a:rPr lang="pt-PT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396915" y="4216401"/>
            <a:ext cx="326728" cy="373063"/>
          </a:xfrm>
          <a:prstGeom prst="ellipse">
            <a:avLst/>
          </a:prstGeom>
          <a:solidFill>
            <a:srgbClr val="E59833"/>
          </a:solidFill>
          <a:ln w="9525">
            <a:solidFill>
              <a:srgbClr val="E598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anchor="ctr"/>
          <a:lstStyle/>
          <a:p>
            <a:pPr algn="ctr">
              <a:defRPr/>
            </a:pPr>
            <a:r>
              <a:rPr lang="pt-PT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96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49774" y="273050"/>
            <a:ext cx="7434170" cy="851694"/>
          </a:xfrm>
        </p:spPr>
        <p:txBody>
          <a:bodyPr/>
          <a:lstStyle/>
          <a:p>
            <a:r>
              <a:rPr lang="pt-PT" sz="2000" dirty="0" err="1" smtClean="0">
                <a:solidFill>
                  <a:schemeClr val="bg1"/>
                </a:solidFill>
              </a:rPr>
              <a:t>The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bail</a:t>
            </a:r>
            <a:r>
              <a:rPr lang="pt-PT" sz="2000" dirty="0" smtClean="0">
                <a:solidFill>
                  <a:schemeClr val="bg1"/>
                </a:solidFill>
              </a:rPr>
              <a:t> out (</a:t>
            </a:r>
            <a:r>
              <a:rPr lang="pt-PT" sz="2000" dirty="0" err="1" smtClean="0">
                <a:solidFill>
                  <a:schemeClr val="bg1"/>
                </a:solidFill>
              </a:rPr>
              <a:t>April</a:t>
            </a:r>
            <a:r>
              <a:rPr lang="pt-PT" sz="2000" dirty="0" smtClean="0">
                <a:solidFill>
                  <a:schemeClr val="bg1"/>
                </a:solidFill>
              </a:rPr>
              <a:t> 2011) </a:t>
            </a:r>
            <a:r>
              <a:rPr lang="pt-PT" sz="2000" dirty="0" err="1" smtClean="0">
                <a:solidFill>
                  <a:schemeClr val="bg1"/>
                </a:solidFill>
              </a:rPr>
              <a:t>put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additional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constarints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on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banks</a:t>
            </a:r>
            <a:endParaRPr lang="pt-PT" sz="2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780925" y="1384301"/>
            <a:ext cx="7927925" cy="4853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buClr>
                <a:srgbClr val="11255F"/>
              </a:buClr>
              <a:buFont typeface=""/>
              <a:buNone/>
              <a:defRPr/>
            </a:pPr>
            <a:r>
              <a:rPr lang="pt-PT" b="1" dirty="0">
                <a:solidFill>
                  <a:srgbClr val="11255F"/>
                </a:solidFill>
                <a:latin typeface="+mj-lt"/>
                <a:cs typeface="Arial" pitchFamily="34" charset="0"/>
              </a:rPr>
              <a:t>O plano de assistência financeira a Portugal,  assinado em Abril de 2011 pelo Governo Português  veio trazer exigências para o sistema bancário Português dedicando-lhe um dos 3 pilares...</a:t>
            </a:r>
          </a:p>
          <a:p>
            <a:pPr marL="857250" lvl="2" indent="-285750">
              <a:spcBef>
                <a:spcPts val="600"/>
              </a:spcBef>
              <a:buClr>
                <a:srgbClr val="11255F"/>
              </a:buClr>
              <a:buFont typeface="Wingdings" pitchFamily="2" charset="2"/>
              <a:buChar char="§"/>
              <a:defRPr/>
            </a:pP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Liquidez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 e ajuda para regresso aos mercados: reforço para 35 mil milhões de euros da Linha de Garantia do Estado às emissões de divida das Instituições de Crédito</a:t>
            </a:r>
          </a:p>
          <a:p>
            <a:pPr marL="857250" lvl="2" indent="-285750">
              <a:spcBef>
                <a:spcPts val="600"/>
              </a:spcBef>
              <a:buClr>
                <a:srgbClr val="11255F"/>
              </a:buClr>
              <a:buFont typeface="Wingdings" pitchFamily="2" charset="2"/>
              <a:buChar char="§"/>
              <a:defRPr/>
            </a:pP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Desalavancagem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: convergência para o rácio de transformação de 120%</a:t>
            </a:r>
          </a:p>
          <a:p>
            <a:pPr marL="857250" lvl="2" indent="-285750">
              <a:spcBef>
                <a:spcPts val="600"/>
              </a:spcBef>
              <a:buClr>
                <a:srgbClr val="11255F"/>
              </a:buClr>
              <a:buFont typeface="Wingdings" pitchFamily="2" charset="2"/>
              <a:buChar char="§"/>
              <a:defRPr/>
            </a:pP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Capital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: Core </a:t>
            </a:r>
            <a:r>
              <a:rPr lang="pt-PT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Tier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 1 de 9% no final 2011 e de 10% no final 2012, para apoio ao seu cumprimento é criada dentro do Plano uma linha de Capitalização Pública de €12B</a:t>
            </a:r>
          </a:p>
          <a:p>
            <a:pPr marL="857250" lvl="2" indent="-285750">
              <a:spcBef>
                <a:spcPts val="600"/>
              </a:spcBef>
              <a:buClr>
                <a:srgbClr val="11255F"/>
              </a:buClr>
              <a:buFont typeface="Wingdings" pitchFamily="2" charset="2"/>
              <a:buChar char="§"/>
              <a:defRPr/>
            </a:pP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Funding </a:t>
            </a: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and</a:t>
            </a: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 Capital </a:t>
            </a: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Plan</a:t>
            </a: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: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 obrigatoriedade em elaborar o FCP de médio e longo prazo tendo em vista o cumprimentos dos objetivos</a:t>
            </a:r>
          </a:p>
          <a:p>
            <a:pPr marL="857250" lvl="2" indent="-285750">
              <a:spcBef>
                <a:spcPts val="600"/>
              </a:spcBef>
              <a:buClr>
                <a:srgbClr val="11255F"/>
              </a:buClr>
              <a:buFont typeface="Wingdings" pitchFamily="2" charset="2"/>
              <a:buChar char="§"/>
              <a:defRPr/>
            </a:pP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Special</a:t>
            </a: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 </a:t>
            </a: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On</a:t>
            </a:r>
            <a:r>
              <a:rPr lang="pt-PT" b="1" i="1" dirty="0">
                <a:solidFill>
                  <a:srgbClr val="11255F"/>
                </a:solidFill>
                <a:latin typeface="+mj-lt"/>
                <a:cs typeface="Arial" pitchFamily="34" charset="0"/>
              </a:rPr>
              <a:t>-site </a:t>
            </a:r>
            <a:r>
              <a:rPr lang="pt-PT" b="1" i="1" dirty="0" err="1">
                <a:solidFill>
                  <a:srgbClr val="11255F"/>
                </a:solidFill>
                <a:latin typeface="+mj-lt"/>
                <a:cs typeface="Arial" pitchFamily="34" charset="0"/>
              </a:rPr>
              <a:t>Inspections</a:t>
            </a:r>
            <a:r>
              <a:rPr lang="pt-PT" dirty="0">
                <a:solidFill>
                  <a:srgbClr val="11255F"/>
                </a:solidFill>
                <a:latin typeface="+mj-lt"/>
                <a:cs typeface="Arial" pitchFamily="34" charset="0"/>
              </a:rPr>
              <a:t>: realização de auditorias externas para validar informação sobre os ativos e solvabilidade dos bancos</a:t>
            </a:r>
          </a:p>
          <a:p>
            <a:pPr marL="285750" lvl="1" indent="-171450">
              <a:buClr>
                <a:srgbClr val="11255F"/>
              </a:buClr>
              <a:buFont typeface="Calibri"/>
              <a:buChar char="•"/>
              <a:defRPr/>
            </a:pPr>
            <a:endParaRPr lang="pt-PT" dirty="0">
              <a:solidFill>
                <a:srgbClr val="11255F"/>
              </a:solidFill>
              <a:latin typeface="+mj-lt"/>
              <a:cs typeface="Arial" pitchFamily="34" charset="0"/>
            </a:endParaRPr>
          </a:p>
          <a:p>
            <a:pPr marL="285750" lvl="1" indent="-171450">
              <a:buClr>
                <a:srgbClr val="11255F"/>
              </a:buClr>
              <a:defRPr/>
            </a:pPr>
            <a:endParaRPr lang="pt-PT" dirty="0">
              <a:solidFill>
                <a:srgbClr val="11255F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15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endParaRPr lang="pt-PT" sz="14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grpSp>
        <p:nvGrpSpPr>
          <p:cNvPr id="26628" name="Group 8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347170" y="2463800"/>
            <a:ext cx="2199190" cy="3041650"/>
            <a:chOff x="2585548" y="2826327"/>
            <a:chExt cx="2263401" cy="2874659"/>
          </a:xfrm>
        </p:grpSpPr>
        <p:pic>
          <p:nvPicPr>
            <p:cNvPr id="26638" name="Picture 6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5" t="76697" r="43704" b="13020"/>
            <a:stretch>
              <a:fillRect/>
            </a:stretch>
          </p:blipFill>
          <p:spPr bwMode="auto">
            <a:xfrm>
              <a:off x="2585548" y="4670898"/>
              <a:ext cx="2263399" cy="6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6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5" t="76697" r="43704" b="13020"/>
            <a:stretch>
              <a:fillRect/>
            </a:stretch>
          </p:blipFill>
          <p:spPr bwMode="auto">
            <a:xfrm>
              <a:off x="2585548" y="5073663"/>
              <a:ext cx="2263399" cy="6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6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5" t="29016" r="43704" b="38158"/>
            <a:stretch>
              <a:fillRect/>
            </a:stretch>
          </p:blipFill>
          <p:spPr bwMode="auto">
            <a:xfrm>
              <a:off x="2585550" y="2826327"/>
              <a:ext cx="2263399" cy="200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78"/>
            <p:cNvSpPr/>
            <p:nvPr/>
          </p:nvSpPr>
          <p:spPr>
            <a:xfrm>
              <a:off x="2964039" y="4470704"/>
              <a:ext cx="1513960" cy="594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/>
            <a:p>
              <a:pPr algn="ctr">
                <a:defRPr/>
              </a:pPr>
              <a:r>
                <a:rPr lang="pt-PT" sz="10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(...)</a:t>
              </a:r>
            </a:p>
          </p:txBody>
        </p:sp>
      </p:grpSp>
      <p:sp>
        <p:nvSpPr>
          <p:cNvPr id="26629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315704" y="273050"/>
            <a:ext cx="7368239" cy="995710"/>
          </a:xfrm>
        </p:spPr>
        <p:txBody>
          <a:bodyPr>
            <a:normAutofit/>
          </a:bodyPr>
          <a:lstStyle/>
          <a:p>
            <a:r>
              <a:rPr lang="pt-PT" sz="2000" dirty="0" smtClean="0">
                <a:solidFill>
                  <a:schemeClr val="bg1"/>
                </a:solidFill>
              </a:rPr>
              <a:t>EBA set </a:t>
            </a:r>
            <a:r>
              <a:rPr lang="pt-PT" sz="2000" dirty="0" err="1" smtClean="0">
                <a:solidFill>
                  <a:schemeClr val="bg1"/>
                </a:solidFill>
              </a:rPr>
              <a:t>new</a:t>
            </a:r>
            <a:r>
              <a:rPr lang="pt-PT" sz="2000" dirty="0" smtClean="0">
                <a:solidFill>
                  <a:schemeClr val="bg1"/>
                </a:solidFill>
              </a:rPr>
              <a:t> capital </a:t>
            </a:r>
            <a:r>
              <a:rPr lang="pt-PT" sz="2000" dirty="0" err="1" smtClean="0">
                <a:solidFill>
                  <a:schemeClr val="bg1"/>
                </a:solidFill>
              </a:rPr>
              <a:t>requirements</a:t>
            </a:r>
            <a:r>
              <a:rPr lang="pt-PT" sz="2000" dirty="0" smtClean="0">
                <a:solidFill>
                  <a:schemeClr val="bg1"/>
                </a:solidFill>
              </a:rPr>
              <a:t> for 2012, </a:t>
            </a:r>
            <a:r>
              <a:rPr lang="pt-PT" sz="2000" dirty="0" err="1" smtClean="0">
                <a:solidFill>
                  <a:schemeClr val="bg1"/>
                </a:solidFill>
              </a:rPr>
              <a:t>leading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banks</a:t>
            </a:r>
            <a:r>
              <a:rPr lang="pt-PT" sz="2000" dirty="0" smtClean="0">
                <a:solidFill>
                  <a:schemeClr val="bg1"/>
                </a:solidFill>
              </a:rPr>
              <a:t> to </a:t>
            </a:r>
            <a:r>
              <a:rPr lang="pt-PT" sz="2000" dirty="0" err="1" smtClean="0">
                <a:solidFill>
                  <a:schemeClr val="bg1"/>
                </a:solidFill>
              </a:rPr>
              <a:t>raise</a:t>
            </a:r>
            <a:r>
              <a:rPr lang="pt-PT" sz="2000" dirty="0" smtClean="0">
                <a:solidFill>
                  <a:schemeClr val="bg1"/>
                </a:solidFill>
              </a:rPr>
              <a:t> capital.  </a:t>
            </a:r>
          </a:p>
        </p:txBody>
      </p:sp>
      <p:sp>
        <p:nvSpPr>
          <p:cNvPr id="5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0498" y="1469291"/>
            <a:ext cx="3796203" cy="83099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EBA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recommendation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Dec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2011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imposed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tougher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capital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requirement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on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banks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...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927298" y="1990582"/>
            <a:ext cx="3796203" cy="104644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exception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BES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all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major Portuguese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banks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had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to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access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Government’s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support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fund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12B (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MillenniumBCP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, CGD, BPI, Banif)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4" name="Rectangle 63"/>
          <p:cNvSpPr/>
          <p:nvPr>
            <p:custDataLst>
              <p:tags r:id="rId8"/>
            </p:custDataLst>
          </p:nvPr>
        </p:nvSpPr>
        <p:spPr>
          <a:xfrm>
            <a:off x="354567" y="2316163"/>
            <a:ext cx="2188934" cy="362108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/>
          <a:lstStyle/>
          <a:p>
            <a:pPr marL="285750" lvl="1" indent="-171450">
              <a:buClr>
                <a:srgbClr val="11255F"/>
              </a:buClr>
              <a:buFont typeface="Calibri"/>
              <a:buChar char="•"/>
              <a:defRPr/>
            </a:pP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To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compensate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for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the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dowgrading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of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European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sovereigns</a:t>
            </a:r>
            <a:endParaRPr lang="pt-PT" sz="1400" dirty="0">
              <a:solidFill>
                <a:srgbClr val="11255F"/>
              </a:solidFill>
              <a:latin typeface="Calibri"/>
              <a:cs typeface="Arial" pitchFamily="34" charset="0"/>
            </a:endParaRPr>
          </a:p>
          <a:p>
            <a:pPr marL="285750" lvl="1" indent="-171450">
              <a:buClr>
                <a:srgbClr val="11255F"/>
              </a:buClr>
              <a:buFont typeface="Calibri"/>
              <a:buChar char="•"/>
              <a:defRPr/>
            </a:pPr>
            <a:endParaRPr lang="pt-PT" sz="1400" dirty="0">
              <a:solidFill>
                <a:srgbClr val="11255F"/>
              </a:solidFill>
              <a:latin typeface="Calibri"/>
              <a:cs typeface="Arial" pitchFamily="34" charset="0"/>
            </a:endParaRPr>
          </a:p>
          <a:p>
            <a:pPr marL="285750" lvl="1" indent="-171450">
              <a:buClr>
                <a:srgbClr val="11255F"/>
              </a:buClr>
              <a:buFont typeface="Calibri"/>
              <a:buChar char="•"/>
              <a:defRPr/>
            </a:pP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For Portugal, EBA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identified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the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need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of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€</a:t>
            </a:r>
            <a:r>
              <a:rPr lang="pt-PT" sz="1400" dirty="0">
                <a:solidFill>
                  <a:srgbClr val="11255F"/>
                </a:solidFill>
                <a:latin typeface="Calibri"/>
                <a:cs typeface="Arial" pitchFamily="34" charset="0"/>
              </a:rPr>
              <a:t>6,950M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of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extra capital for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Portugal’s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4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largest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 </a:t>
            </a:r>
            <a:r>
              <a:rPr lang="pt-PT" sz="1400" dirty="0" err="1" smtClean="0">
                <a:solidFill>
                  <a:srgbClr val="11255F"/>
                </a:solidFill>
                <a:latin typeface="Calibri"/>
                <a:cs typeface="Arial" pitchFamily="34" charset="0"/>
              </a:rPr>
              <a:t>banks</a:t>
            </a:r>
            <a:r>
              <a:rPr lang="pt-PT" sz="1400" dirty="0" smtClean="0">
                <a:solidFill>
                  <a:srgbClr val="11255F"/>
                </a:solidFill>
                <a:latin typeface="Calibri"/>
                <a:cs typeface="Arial" pitchFamily="34" charset="0"/>
              </a:rPr>
              <a:t>:</a:t>
            </a:r>
            <a:endParaRPr lang="pt-PT" sz="1400" dirty="0">
              <a:solidFill>
                <a:srgbClr val="11255F"/>
              </a:solidFill>
              <a:latin typeface="Calibri"/>
              <a:cs typeface="Arial" pitchFamily="34" charset="0"/>
            </a:endParaRPr>
          </a:p>
          <a:p>
            <a:pPr marL="571500" lvl="2" indent="-171450">
              <a:buClr>
                <a:srgbClr val="11255F"/>
              </a:buClr>
              <a:buFont typeface="Trebuchet MS"/>
              <a:buChar char="–"/>
              <a:defRPr/>
            </a:pPr>
            <a:r>
              <a:rPr lang="pt-PT" sz="1400" dirty="0">
                <a:solidFill>
                  <a:srgbClr val="11255F"/>
                </a:solidFill>
                <a:latin typeface="Calibri"/>
                <a:cs typeface="Arial" pitchFamily="34" charset="0"/>
              </a:rPr>
              <a:t>CGD, BCP, BES e BPI</a:t>
            </a:r>
          </a:p>
        </p:txBody>
      </p:sp>
      <p:sp>
        <p:nvSpPr>
          <p:cNvPr id="68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987370" y="4415523"/>
            <a:ext cx="3803529" cy="192654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This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was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considered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state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aid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by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DGComp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negotiations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CGD,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MillenniumBCP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, BPI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and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Banif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still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underway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to set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remedial</a:t>
            </a:r>
            <a:r>
              <a:rPr lang="pt-PT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Arial" charset="0"/>
              </a:rPr>
              <a:t>compensations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636" name="AutoShape 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10800000">
            <a:off x="5014109" y="3540060"/>
            <a:ext cx="3615990" cy="168275"/>
          </a:xfrm>
          <a:prstGeom prst="triangle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pt-PT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7" name="Freeform 29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2629944" y="4714875"/>
            <a:ext cx="1616060" cy="40163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64" imgW="360" imgH="360" progId="TCLayout.ActiveDocument.1">
                  <p:embed/>
                </p:oleObj>
              </mc:Choice>
              <mc:Fallback>
                <p:oleObj name="think-cell Slide" r:id="rId6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1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15" cy="158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endParaRPr lang="en-US" sz="12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2867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35847" y="273050"/>
            <a:ext cx="7248096" cy="851694"/>
          </a:xfrm>
        </p:spPr>
        <p:txBody>
          <a:bodyPr/>
          <a:lstStyle/>
          <a:p>
            <a:r>
              <a:rPr lang="pt-PT" sz="2000" dirty="0" err="1" smtClean="0">
                <a:solidFill>
                  <a:schemeClr val="bg1"/>
                </a:solidFill>
              </a:rPr>
              <a:t>Banks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were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capitalized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through</a:t>
            </a:r>
            <a:r>
              <a:rPr lang="pt-PT" sz="2000" dirty="0" smtClean="0">
                <a:solidFill>
                  <a:schemeClr val="bg1"/>
                </a:solidFill>
              </a:rPr>
              <a:t> a mix </a:t>
            </a:r>
            <a:r>
              <a:rPr lang="pt-PT" sz="2000" dirty="0" err="1" smtClean="0">
                <a:solidFill>
                  <a:schemeClr val="bg1"/>
                </a:solidFill>
              </a:rPr>
              <a:t>of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new</a:t>
            </a:r>
            <a:r>
              <a:rPr lang="pt-PT" sz="2000" dirty="0" smtClean="0">
                <a:solidFill>
                  <a:schemeClr val="bg1"/>
                </a:solidFill>
              </a:rPr>
              <a:t> capital </a:t>
            </a:r>
            <a:r>
              <a:rPr lang="pt-PT" sz="2000" dirty="0" err="1" smtClean="0">
                <a:solidFill>
                  <a:schemeClr val="bg1"/>
                </a:solidFill>
              </a:rPr>
              <a:t>and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CoCos</a:t>
            </a:r>
            <a:r>
              <a:rPr lang="pt-PT" sz="2000" dirty="0" smtClean="0">
                <a:solidFill>
                  <a:schemeClr val="bg1"/>
                </a:solidFill>
              </a:rPr>
              <a:t>, to </a:t>
            </a:r>
            <a:r>
              <a:rPr lang="pt-PT" sz="2000" dirty="0" err="1" smtClean="0">
                <a:solidFill>
                  <a:schemeClr val="bg1"/>
                </a:solidFill>
              </a:rPr>
              <a:t>be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reimbursed</a:t>
            </a:r>
            <a:r>
              <a:rPr lang="pt-PT" sz="2000" dirty="0" smtClean="0">
                <a:solidFill>
                  <a:schemeClr val="bg1"/>
                </a:solidFill>
              </a:rPr>
              <a:t> in </a:t>
            </a:r>
            <a:r>
              <a:rPr lang="pt-PT" sz="2000" dirty="0" err="1" smtClean="0">
                <a:solidFill>
                  <a:schemeClr val="bg1"/>
                </a:solidFill>
              </a:rPr>
              <a:t>up</a:t>
            </a:r>
            <a:r>
              <a:rPr lang="pt-PT" sz="2000" dirty="0" smtClean="0">
                <a:solidFill>
                  <a:schemeClr val="bg1"/>
                </a:solidFill>
              </a:rPr>
              <a:t> to 5 </a:t>
            </a:r>
            <a:r>
              <a:rPr lang="pt-PT" sz="2000" dirty="0" err="1" smtClean="0">
                <a:solidFill>
                  <a:schemeClr val="bg1"/>
                </a:solidFill>
              </a:rPr>
              <a:t>years</a:t>
            </a:r>
            <a:endParaRPr lang="pt-PT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406544" y="2114550"/>
          <a:ext cx="6418821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hart" r:id="rId66" imgW="6953137" imgH="3295619" progId="MSGraph.Chart.8">
                  <p:embed followColorScheme="full"/>
                </p:oleObj>
              </mc:Choice>
              <mc:Fallback>
                <p:oleObj name="Chart" r:id="rId66" imgW="6953137" imgH="32956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44" y="2114550"/>
                        <a:ext cx="6418821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Straight Connector 175"/>
          <p:cNvCxnSpPr/>
          <p:nvPr>
            <p:custDataLst>
              <p:tags r:id="rId6"/>
            </p:custDataLst>
          </p:nvPr>
        </p:nvCxnSpPr>
        <p:spPr bwMode="gray">
          <a:xfrm>
            <a:off x="1500313" y="3105150"/>
            <a:ext cx="4688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>
            <p:custDataLst>
              <p:tags r:id="rId7"/>
            </p:custDataLst>
          </p:nvPr>
        </p:nvCxnSpPr>
        <p:spPr bwMode="gray">
          <a:xfrm>
            <a:off x="1500313" y="5257800"/>
            <a:ext cx="4688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8"/>
            </p:custDataLst>
          </p:nvPr>
        </p:nvCxnSpPr>
        <p:spPr bwMode="gray">
          <a:xfrm>
            <a:off x="1500313" y="2209800"/>
            <a:ext cx="4688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>
            <p:custDataLst>
              <p:tags r:id="rId9"/>
            </p:custDataLst>
          </p:nvPr>
        </p:nvCxnSpPr>
        <p:spPr bwMode="gray">
          <a:xfrm>
            <a:off x="1500313" y="4000500"/>
            <a:ext cx="4688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8" name="Freeform 157"/>
          <p:cNvSpPr/>
          <p:nvPr>
            <p:custDataLst>
              <p:tags r:id="rId10"/>
            </p:custDataLst>
          </p:nvPr>
        </p:nvSpPr>
        <p:spPr bwMode="auto">
          <a:xfrm>
            <a:off x="1479801" y="5033963"/>
            <a:ext cx="134794" cy="95250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 useBgFill="1">
        <p:nvSpPr>
          <p:cNvPr id="164" name="Freeform 163"/>
          <p:cNvSpPr/>
          <p:nvPr>
            <p:custDataLst>
              <p:tags r:id="rId11"/>
            </p:custDataLst>
          </p:nvPr>
        </p:nvSpPr>
        <p:spPr bwMode="auto">
          <a:xfrm>
            <a:off x="2974254" y="4929188"/>
            <a:ext cx="854183" cy="304800"/>
          </a:xfrm>
          <a:custGeom>
            <a:avLst/>
            <a:gdLst/>
            <a:ahLst/>
            <a:cxnLst/>
            <a:rect l="0" t="0" r="0" b="0"/>
            <a:pathLst>
              <a:path w="925513" h="304801">
                <a:moveTo>
                  <a:pt x="0" y="247650"/>
                </a:moveTo>
                <a:lnTo>
                  <a:pt x="925512" y="0"/>
                </a:lnTo>
                <a:lnTo>
                  <a:pt x="925512" y="57150"/>
                </a:lnTo>
                <a:lnTo>
                  <a:pt x="0" y="3048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 useBgFill="1">
        <p:nvSpPr>
          <p:cNvPr id="167" name="Freeform 166"/>
          <p:cNvSpPr/>
          <p:nvPr>
            <p:custDataLst>
              <p:tags r:id="rId12"/>
            </p:custDataLst>
          </p:nvPr>
        </p:nvSpPr>
        <p:spPr bwMode="auto">
          <a:xfrm>
            <a:off x="4209376" y="4929189"/>
            <a:ext cx="857112" cy="306387"/>
          </a:xfrm>
          <a:custGeom>
            <a:avLst/>
            <a:gdLst/>
            <a:ahLst/>
            <a:cxnLst/>
            <a:rect l="0" t="0" r="0" b="0"/>
            <a:pathLst>
              <a:path w="927101" h="306389">
                <a:moveTo>
                  <a:pt x="0" y="249238"/>
                </a:moveTo>
                <a:lnTo>
                  <a:pt x="927100" y="0"/>
                </a:lnTo>
                <a:lnTo>
                  <a:pt x="927100" y="57150"/>
                </a:lnTo>
                <a:lnTo>
                  <a:pt x="0" y="30638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 useBgFill="1">
        <p:nvSpPr>
          <p:cNvPr id="170" name="Freeform 169"/>
          <p:cNvSpPr/>
          <p:nvPr>
            <p:custDataLst>
              <p:tags r:id="rId13"/>
            </p:custDataLst>
          </p:nvPr>
        </p:nvSpPr>
        <p:spPr bwMode="auto">
          <a:xfrm>
            <a:off x="5447427" y="4929188"/>
            <a:ext cx="854183" cy="304800"/>
          </a:xfrm>
          <a:custGeom>
            <a:avLst/>
            <a:gdLst/>
            <a:ahLst/>
            <a:cxnLst/>
            <a:rect l="0" t="0" r="0" b="0"/>
            <a:pathLst>
              <a:path w="925514" h="304801">
                <a:moveTo>
                  <a:pt x="0" y="247650"/>
                </a:moveTo>
                <a:lnTo>
                  <a:pt x="925513" y="0"/>
                </a:lnTo>
                <a:lnTo>
                  <a:pt x="925513" y="57150"/>
                </a:lnTo>
                <a:lnTo>
                  <a:pt x="0" y="3048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 useBgFill="1">
        <p:nvSpPr>
          <p:cNvPr id="173" name="Freeform 172"/>
          <p:cNvSpPr/>
          <p:nvPr>
            <p:custDataLst>
              <p:tags r:id="rId14"/>
            </p:custDataLst>
          </p:nvPr>
        </p:nvSpPr>
        <p:spPr bwMode="auto">
          <a:xfrm>
            <a:off x="6682549" y="4929189"/>
            <a:ext cx="855647" cy="306387"/>
          </a:xfrm>
          <a:custGeom>
            <a:avLst/>
            <a:gdLst/>
            <a:ahLst/>
            <a:cxnLst/>
            <a:rect l="0" t="0" r="0" b="0"/>
            <a:pathLst>
              <a:path w="927101" h="306389">
                <a:moveTo>
                  <a:pt x="0" y="249238"/>
                </a:moveTo>
                <a:lnTo>
                  <a:pt x="927100" y="0"/>
                </a:lnTo>
                <a:lnTo>
                  <a:pt x="927100" y="57150"/>
                </a:lnTo>
                <a:lnTo>
                  <a:pt x="0" y="30638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 useBgFill="1">
        <p:nvSpPr>
          <p:cNvPr id="161" name="Freeform 160"/>
          <p:cNvSpPr/>
          <p:nvPr>
            <p:custDataLst>
              <p:tags r:id="rId15"/>
            </p:custDataLst>
          </p:nvPr>
        </p:nvSpPr>
        <p:spPr bwMode="auto">
          <a:xfrm>
            <a:off x="1737668" y="4929189"/>
            <a:ext cx="855647" cy="306387"/>
          </a:xfrm>
          <a:custGeom>
            <a:avLst/>
            <a:gdLst/>
            <a:ahLst/>
            <a:cxnLst/>
            <a:rect l="0" t="0" r="0" b="0"/>
            <a:pathLst>
              <a:path w="927101" h="306389">
                <a:moveTo>
                  <a:pt x="0" y="249238"/>
                </a:moveTo>
                <a:lnTo>
                  <a:pt x="927100" y="0"/>
                </a:lnTo>
                <a:lnTo>
                  <a:pt x="927100" y="57150"/>
                </a:lnTo>
                <a:lnTo>
                  <a:pt x="0" y="30638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" name="Freeform 156"/>
          <p:cNvSpPr/>
          <p:nvPr>
            <p:custDataLst>
              <p:tags r:id="rId16"/>
            </p:custDataLst>
          </p:nvPr>
        </p:nvSpPr>
        <p:spPr bwMode="auto">
          <a:xfrm>
            <a:off x="1479801" y="5091113"/>
            <a:ext cx="134794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9" name="Freeform 158"/>
          <p:cNvSpPr/>
          <p:nvPr>
            <p:custDataLst>
              <p:tags r:id="rId17"/>
            </p:custDataLst>
          </p:nvPr>
        </p:nvSpPr>
        <p:spPr bwMode="auto">
          <a:xfrm>
            <a:off x="1737668" y="4929189"/>
            <a:ext cx="855647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2" name="Freeform 161"/>
          <p:cNvSpPr/>
          <p:nvPr>
            <p:custDataLst>
              <p:tags r:id="rId18"/>
            </p:custDataLst>
          </p:nvPr>
        </p:nvSpPr>
        <p:spPr bwMode="auto">
          <a:xfrm>
            <a:off x="2974254" y="4929188"/>
            <a:ext cx="854183" cy="247650"/>
          </a:xfrm>
          <a:custGeom>
            <a:avLst/>
            <a:gdLst/>
            <a:ahLst/>
            <a:cxnLst/>
            <a:rect l="0" t="0" r="0" b="0"/>
            <a:pathLst>
              <a:path w="925513" h="247651">
                <a:moveTo>
                  <a:pt x="0" y="247650"/>
                </a:moveTo>
                <a:lnTo>
                  <a:pt x="925512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8" name="Freeform 167"/>
          <p:cNvSpPr/>
          <p:nvPr>
            <p:custDataLst>
              <p:tags r:id="rId19"/>
            </p:custDataLst>
          </p:nvPr>
        </p:nvSpPr>
        <p:spPr bwMode="auto">
          <a:xfrm>
            <a:off x="5447427" y="4929188"/>
            <a:ext cx="854183" cy="247650"/>
          </a:xfrm>
          <a:custGeom>
            <a:avLst/>
            <a:gdLst/>
            <a:ahLst/>
            <a:cxnLst/>
            <a:rect l="0" t="0" r="0" b="0"/>
            <a:pathLst>
              <a:path w="925514" h="247651">
                <a:moveTo>
                  <a:pt x="0" y="247650"/>
                </a:moveTo>
                <a:lnTo>
                  <a:pt x="925513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0" name="Freeform 159"/>
          <p:cNvSpPr/>
          <p:nvPr>
            <p:custDataLst>
              <p:tags r:id="rId20"/>
            </p:custDataLst>
          </p:nvPr>
        </p:nvSpPr>
        <p:spPr bwMode="auto">
          <a:xfrm>
            <a:off x="1737668" y="4986339"/>
            <a:ext cx="855647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3" name="Freeform 162"/>
          <p:cNvSpPr/>
          <p:nvPr>
            <p:custDataLst>
              <p:tags r:id="rId21"/>
            </p:custDataLst>
          </p:nvPr>
        </p:nvSpPr>
        <p:spPr bwMode="auto">
          <a:xfrm>
            <a:off x="2974254" y="4986338"/>
            <a:ext cx="854183" cy="247650"/>
          </a:xfrm>
          <a:custGeom>
            <a:avLst/>
            <a:gdLst/>
            <a:ahLst/>
            <a:cxnLst/>
            <a:rect l="0" t="0" r="0" b="0"/>
            <a:pathLst>
              <a:path w="925513" h="247651">
                <a:moveTo>
                  <a:pt x="0" y="247650"/>
                </a:moveTo>
                <a:lnTo>
                  <a:pt x="925512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1" name="Freeform 170"/>
          <p:cNvSpPr/>
          <p:nvPr>
            <p:custDataLst>
              <p:tags r:id="rId22"/>
            </p:custDataLst>
          </p:nvPr>
        </p:nvSpPr>
        <p:spPr bwMode="auto">
          <a:xfrm>
            <a:off x="6682549" y="4929189"/>
            <a:ext cx="855647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6" name="Freeform 165"/>
          <p:cNvSpPr/>
          <p:nvPr>
            <p:custDataLst>
              <p:tags r:id="rId23"/>
            </p:custDataLst>
          </p:nvPr>
        </p:nvSpPr>
        <p:spPr bwMode="auto">
          <a:xfrm>
            <a:off x="4209376" y="4986339"/>
            <a:ext cx="857112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9" name="Freeform 168"/>
          <p:cNvSpPr/>
          <p:nvPr>
            <p:custDataLst>
              <p:tags r:id="rId24"/>
            </p:custDataLst>
          </p:nvPr>
        </p:nvSpPr>
        <p:spPr bwMode="auto">
          <a:xfrm>
            <a:off x="5447427" y="4986338"/>
            <a:ext cx="854183" cy="247650"/>
          </a:xfrm>
          <a:custGeom>
            <a:avLst/>
            <a:gdLst/>
            <a:ahLst/>
            <a:cxnLst/>
            <a:rect l="0" t="0" r="0" b="0"/>
            <a:pathLst>
              <a:path w="925514" h="247651">
                <a:moveTo>
                  <a:pt x="0" y="247650"/>
                </a:moveTo>
                <a:lnTo>
                  <a:pt x="925513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2" name="Freeform 171"/>
          <p:cNvSpPr/>
          <p:nvPr>
            <p:custDataLst>
              <p:tags r:id="rId25"/>
            </p:custDataLst>
          </p:nvPr>
        </p:nvSpPr>
        <p:spPr bwMode="auto">
          <a:xfrm>
            <a:off x="6682549" y="4986339"/>
            <a:ext cx="855647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5" name="Freeform 154"/>
          <p:cNvSpPr/>
          <p:nvPr>
            <p:custDataLst>
              <p:tags r:id="rId26"/>
            </p:custDataLst>
          </p:nvPr>
        </p:nvSpPr>
        <p:spPr bwMode="auto">
          <a:xfrm>
            <a:off x="1479801" y="5033963"/>
            <a:ext cx="134794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5" name="Freeform 164"/>
          <p:cNvSpPr/>
          <p:nvPr>
            <p:custDataLst>
              <p:tags r:id="rId27"/>
            </p:custDataLst>
          </p:nvPr>
        </p:nvSpPr>
        <p:spPr bwMode="auto">
          <a:xfrm>
            <a:off x="4209376" y="4929189"/>
            <a:ext cx="857112" cy="249237"/>
          </a:xfrm>
          <a:custGeom>
            <a:avLst/>
            <a:gdLst/>
            <a:ahLst/>
            <a:cxnLst/>
            <a:rect l="0" t="0" r="0" b="0"/>
            <a:pathLst>
              <a:path w="927101" h="249239">
                <a:moveTo>
                  <a:pt x="0" y="249238"/>
                </a:moveTo>
                <a:lnTo>
                  <a:pt x="92710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79" name="Straight Connector 178"/>
          <p:cNvCxnSpPr/>
          <p:nvPr>
            <p:custDataLst>
              <p:tags r:id="rId28"/>
            </p:custDataLst>
          </p:nvPr>
        </p:nvCxnSpPr>
        <p:spPr bwMode="gray">
          <a:xfrm flipH="1">
            <a:off x="2723714" y="4448175"/>
            <a:ext cx="291564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>
            <p:custDataLst>
              <p:tags r:id="rId29"/>
            </p:custDataLst>
          </p:nvPr>
        </p:nvCxnSpPr>
        <p:spPr bwMode="gray">
          <a:xfrm>
            <a:off x="2549361" y="4895850"/>
            <a:ext cx="291565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>
            <p:custDataLst>
              <p:tags r:id="rId30"/>
            </p:custDataLst>
          </p:nvPr>
        </p:nvCxnSpPr>
        <p:spPr bwMode="gray">
          <a:xfrm flipV="1">
            <a:off x="4013046" y="3997326"/>
            <a:ext cx="0" cy="4540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>
            <p:custDataLst>
              <p:tags r:id="rId31"/>
            </p:custDataLst>
          </p:nvPr>
        </p:nvCxnSpPr>
        <p:spPr bwMode="gray">
          <a:xfrm flipV="1">
            <a:off x="2782320" y="4445001"/>
            <a:ext cx="0" cy="4540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>
            <p:custDataLst>
              <p:tags r:id="rId32"/>
            </p:custDataLst>
          </p:nvPr>
        </p:nvCxnSpPr>
        <p:spPr bwMode="gray">
          <a:xfrm flipH="1">
            <a:off x="3954440" y="4000500"/>
            <a:ext cx="291564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>
            <p:custDataLst>
              <p:tags r:id="rId33"/>
            </p:custDataLst>
          </p:nvPr>
        </p:nvCxnSpPr>
        <p:spPr bwMode="gray">
          <a:xfrm flipH="1">
            <a:off x="6426147" y="2209800"/>
            <a:ext cx="291565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>
            <p:custDataLst>
              <p:tags r:id="rId34"/>
            </p:custDataLst>
          </p:nvPr>
        </p:nvCxnSpPr>
        <p:spPr bwMode="gray">
          <a:xfrm>
            <a:off x="6251795" y="3105150"/>
            <a:ext cx="291564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>
            <p:custDataLst>
              <p:tags r:id="rId35"/>
            </p:custDataLst>
          </p:nvPr>
        </p:nvCxnSpPr>
        <p:spPr bwMode="gray">
          <a:xfrm flipH="1">
            <a:off x="5195422" y="3105150"/>
            <a:ext cx="291565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>
            <p:custDataLst>
              <p:tags r:id="rId36"/>
            </p:custDataLst>
          </p:nvPr>
        </p:nvCxnSpPr>
        <p:spPr bwMode="gray">
          <a:xfrm>
            <a:off x="5021069" y="4000500"/>
            <a:ext cx="291564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>
            <p:custDataLst>
              <p:tags r:id="rId37"/>
            </p:custDataLst>
          </p:nvPr>
        </p:nvCxnSpPr>
        <p:spPr bwMode="gray">
          <a:xfrm flipV="1">
            <a:off x="6484753" y="2206625"/>
            <a:ext cx="0" cy="9017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>
            <p:custDataLst>
              <p:tags r:id="rId38"/>
            </p:custDataLst>
          </p:nvPr>
        </p:nvCxnSpPr>
        <p:spPr bwMode="gray">
          <a:xfrm>
            <a:off x="3780087" y="4448175"/>
            <a:ext cx="291565" cy="0"/>
          </a:xfrm>
          <a:prstGeom prst="line">
            <a:avLst/>
          </a:prstGeom>
          <a:ln w="6350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>
            <p:custDataLst>
              <p:tags r:id="rId39"/>
            </p:custDataLst>
          </p:nvPr>
        </p:nvCxnSpPr>
        <p:spPr bwMode="gray">
          <a:xfrm flipV="1">
            <a:off x="5254027" y="3101975"/>
            <a:ext cx="0" cy="9017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2" name="Text Placeholder 1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185307" y="1830389"/>
            <a:ext cx="105490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PT" sz="1400" dirty="0" err="1" smtClean="0">
                <a:solidFill>
                  <a:schemeClr val="tx1"/>
                </a:solidFill>
                <a:sym typeface="+mn-lt"/>
              </a:rPr>
              <a:t>Interesr</a:t>
            </a:r>
            <a:r>
              <a:rPr lang="pt-PT" sz="1400" dirty="0" smtClean="0">
                <a:solidFill>
                  <a:schemeClr val="tx1"/>
                </a:solidFill>
                <a:sym typeface="+mn-lt"/>
              </a:rPr>
              <a:t> rate(%)</a:t>
            </a:r>
            <a:endParaRPr lang="pt-PT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3" name="Text Placeholder 1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185307" y="2119313"/>
            <a:ext cx="25054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D8C1128C-36C0-4388-8F8A-3AF341F649FF}" type="datetime'''''''''''''''10''''''''''''''.''0'''">
              <a:rPr lang="en-US" sz="1200">
                <a:solidFill>
                  <a:schemeClr val="tx1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10.0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4" name="Text Placeholder 1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257099" y="3014663"/>
            <a:ext cx="17874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5EA42224-BAFF-4EED-AD56-4C7671F67DAE}" type="datetime'''''''''''9''.''''''''''''''''''5'''">
              <a:rPr lang="en-US" sz="1200">
                <a:solidFill>
                  <a:schemeClr val="tx1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9.5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5" name="Text Placeholder 1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257099" y="3910013"/>
            <a:ext cx="17874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9E360EFF-21D5-48D2-9E4D-8DA1633E74BC}" type="datetime'''''''''''''''''''''''9''.0'''''''''''''''''''''''''''''''''">
              <a:rPr lang="en-US" sz="1200">
                <a:solidFill>
                  <a:schemeClr val="tx1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9.0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6" name="Text Placeholder 1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483359" y="5397501"/>
            <a:ext cx="53771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12E4B68F-9081-4DCA-B3EA-298133DA2BBC}" type="datetime'2''''''''''''''''0''''1''4''''''''''''''''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2014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7" name="Text Placeholder 1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955066" y="5397501"/>
            <a:ext cx="80729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1514C3DE-2ABC-439E-B49C-FF2A3529DE42}" type="datetime'''''''''''''''''''2''''0''16''''''''''''''''''''''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2016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18" name="Text Placeholder 1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257656" y="2581276"/>
            <a:ext cx="454196" cy="2571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6EFFB9B1-69CB-4434-B0B8-4320E7B97F3D}" type="datetime'''''''''''''''+''''''''0''''.''''''''''''5''''''0'''''''''''''">
              <a:rPr lang="en-US" sz="1200">
                <a:solidFill>
                  <a:schemeClr val="hlink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+0.50</a:t>
            </a:fld>
            <a:endParaRPr lang="pt-PT" sz="1200">
              <a:solidFill>
                <a:schemeClr val="hlink"/>
              </a:solidFill>
              <a:sym typeface="+mn-lt"/>
            </a:endParaRPr>
          </a:p>
        </p:txBody>
      </p:sp>
      <p:sp>
        <p:nvSpPr>
          <p:cNvPr id="28719" name="Text Placeholder 1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2010185" y="4687888"/>
            <a:ext cx="30621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62" tIns="0" rIns="30162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8B45838D-767F-4370-8CB5-3E639D97CED5}" type="datetime'''''''''''''''''8''''''''.''5''''''''0''''''''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8.50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0" name="Text Placeholder 1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257099" y="5167313"/>
            <a:ext cx="17874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AA930D92-DD20-4723-B244-E98E4EFA5ADF}" type="datetime'''''''''''''''0''''''''''''.''''''''''0'''">
              <a:rPr lang="en-US" sz="1200">
                <a:solidFill>
                  <a:schemeClr val="tx1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0.0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1" name="Text Placeholder 1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248238" y="4214813"/>
            <a:ext cx="306216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62" tIns="0" rIns="30162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E652EF42-2BD2-4D83-BD4A-7BEFA816B7D6}" type="datetime'8''''''''''.''''''''''''''''''''''''''7''''''5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8.75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2" name="Text Placeholder 1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480429" y="3792538"/>
            <a:ext cx="307681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62" tIns="0" rIns="30162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D348359C-C435-498F-B0FD-640D9E8CFEBB}" type="datetime'9''''''''''''''''''''.''''0''''''''0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9.00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3" name="Text Placeholder 1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248238" y="5397501"/>
            <a:ext cx="46005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692D5822-02A0-4DC9-B55C-CF6CD38FD3FB}" type="datetime'''''''''''2''''''''''''''''''''''01''3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2013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4" name="Text Placeholder 1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013116" y="5397501"/>
            <a:ext cx="43222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0878AA15-DB3C-4139-AAE1-05262B03B4A1}" type="datetime'''''''2''''''''''''0''''''''''1''''''''''2''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2012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5" name="Text Placeholder 1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5719945" y="5397501"/>
            <a:ext cx="53771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A09FBDB2-FFDE-462D-A978-CB38691180FC}" type="datetime'''2''''''''''''''''''''''''''''''0''15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2015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6" name="Text Placeholder 1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785948" y="4148139"/>
            <a:ext cx="454196" cy="2571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B2EB4C4D-AB24-42A5-B023-DE38EA427F8D}" type="datetime'''''''''''''''''''''''''''''''''+''''''0''''''.25'''''''''''">
              <a:rPr lang="en-US" sz="1200">
                <a:solidFill>
                  <a:schemeClr val="hlink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+0.25</a:t>
            </a:fld>
            <a:endParaRPr lang="pt-PT" sz="1200">
              <a:solidFill>
                <a:schemeClr val="hlink"/>
              </a:solidFill>
              <a:sym typeface="+mn-lt"/>
            </a:endParaRPr>
          </a:p>
        </p:txBody>
      </p:sp>
      <p:sp>
        <p:nvSpPr>
          <p:cNvPr id="28727" name="Text Placeholder 1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5717014" y="2897188"/>
            <a:ext cx="30621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62" tIns="0" rIns="30162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2044B25A-1221-49C6-9FAA-F297DF7633CC}" type="datetime'''''''''''9''''''''''''''''''''.''''5''''''''''''0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9.50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28" name="Text Placeholder 1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2555222" y="4595814"/>
            <a:ext cx="454196" cy="2571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339D475B-E7D2-4D32-A08B-47604FE4A84F}" type="datetime'+''''0''''''''''.2''''''''''''''''''''''''''''''''5'''">
              <a:rPr lang="en-US" sz="1200">
                <a:solidFill>
                  <a:schemeClr val="hlink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+0.25</a:t>
            </a:fld>
            <a:endParaRPr lang="pt-PT" sz="1200">
              <a:solidFill>
                <a:schemeClr val="hlink"/>
              </a:solidFill>
              <a:sym typeface="+mn-lt"/>
            </a:endParaRPr>
          </a:p>
        </p:txBody>
      </p:sp>
      <p:sp>
        <p:nvSpPr>
          <p:cNvPr id="28729" name="Text Placeholder 1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915507" y="2001838"/>
            <a:ext cx="378009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62" tIns="0" rIns="30162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9FF7A679-17B5-4CC8-A145-7DB2B42FA739}" type="datetime'1''''''0''''.''''''0''''''''''0'''''''''''''''''">
              <a:rPr lang="en-US" sz="12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10.00</a:t>
            </a:fld>
            <a:endParaRPr lang="pt-PT" sz="1200">
              <a:solidFill>
                <a:schemeClr val="tx1"/>
              </a:solidFill>
              <a:sym typeface="+mn-lt"/>
            </a:endParaRPr>
          </a:p>
        </p:txBody>
      </p:sp>
      <p:sp>
        <p:nvSpPr>
          <p:cNvPr id="28730" name="Text Placeholder 1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5026930" y="3476626"/>
            <a:ext cx="454196" cy="2571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090A2311-B006-4D97-8D5B-F3C8D2874798}" type="datetime'''+''''0.''''''''''''''''''5''''''0'''''''''''''''">
              <a:rPr lang="en-US" sz="1200">
                <a:solidFill>
                  <a:schemeClr val="hlink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+0.50</a:t>
            </a:fld>
            <a:endParaRPr lang="pt-PT" sz="1200">
              <a:solidFill>
                <a:schemeClr val="hlink"/>
              </a:solidFill>
              <a:sym typeface="+mn-lt"/>
            </a:endParaRPr>
          </a:p>
        </p:txBody>
      </p:sp>
      <p:sp>
        <p:nvSpPr>
          <p:cNvPr id="28731" name="Rectangle 3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420499" y="6324601"/>
            <a:ext cx="830300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pt-PT" sz="800">
              <a:solidFill>
                <a:schemeClr val="hlink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PT" sz="800">
                <a:solidFill>
                  <a:schemeClr val="hlink"/>
                </a:solidFill>
                <a:cs typeface="Arial" pitchFamily="34" charset="0"/>
              </a:rPr>
              <a:t>Fonte: Diário da Republica (03/07/2012); CGD information 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674666" y="1438275"/>
            <a:ext cx="5823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/>
            <a:r>
              <a:rPr lang="pt-PT" b="1" dirty="0" err="1" smtClean="0">
                <a:solidFill>
                  <a:schemeClr val="tx2"/>
                </a:solidFill>
                <a:latin typeface="Calibri" pitchFamily="34" charset="0"/>
              </a:rPr>
              <a:t>Annual</a:t>
            </a:r>
            <a:r>
              <a:rPr lang="pt-PT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Calibri" pitchFamily="34" charset="0"/>
              </a:rPr>
              <a:t>remuneration</a:t>
            </a:r>
            <a:r>
              <a:rPr lang="pt-PT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Calibri" pitchFamily="34" charset="0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Calibri" pitchFamily="34" charset="0"/>
              </a:rPr>
              <a:t>CoCos</a:t>
            </a:r>
            <a:r>
              <a:rPr lang="pt-PT" b="1" dirty="0" smtClean="0">
                <a:solidFill>
                  <a:schemeClr val="tx2"/>
                </a:solidFill>
                <a:latin typeface="Calibri" pitchFamily="34" charset="0"/>
              </a:rPr>
              <a:t>: for CGD, Millennium </a:t>
            </a:r>
            <a:r>
              <a:rPr lang="pt-PT" b="1" dirty="0" err="1" smtClean="0">
                <a:solidFill>
                  <a:schemeClr val="tx2"/>
                </a:solidFill>
                <a:latin typeface="Calibri" pitchFamily="34" charset="0"/>
              </a:rPr>
              <a:t>and</a:t>
            </a:r>
            <a:r>
              <a:rPr lang="pt-PT" b="1" dirty="0" smtClean="0">
                <a:solidFill>
                  <a:schemeClr val="tx2"/>
                </a:solidFill>
                <a:latin typeface="Calibri" pitchFamily="34" charset="0"/>
              </a:rPr>
              <a:t> BPI</a:t>
            </a:r>
            <a:endParaRPr lang="pt-PT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6" name="Callout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1840229" y="2366963"/>
            <a:ext cx="2763272" cy="717550"/>
          </a:xfrm>
          <a:prstGeom prst="rect">
            <a:avLst/>
          </a:prstGeom>
          <a:noFill/>
          <a:ln w="9525">
            <a:solidFill>
              <a:srgbClr val="DC6E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72000" bIns="90000" anchor="ctr"/>
          <a:lstStyle/>
          <a:p>
            <a:pPr algn="ctr">
              <a:defRPr/>
            </a:pP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Annual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step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ups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of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25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bps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for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first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2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years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and</a:t>
            </a:r>
            <a:r>
              <a:rPr lang="pt-PT" sz="1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pt-PT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50  </a:t>
            </a:r>
            <a:r>
              <a:rPr lang="pt-PT" sz="1400" i="1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bps</a:t>
            </a:r>
            <a:r>
              <a:rPr lang="pt-PT" sz="140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PT" sz="1400" i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afteerwards</a:t>
            </a:r>
            <a:endParaRPr lang="pt-PT" sz="1400" i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2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err="1" smtClean="0">
                <a:latin typeface="Univers 55" charset="0"/>
                <a:ea typeface="ＭＳ Ｐゴシック" charset="0"/>
                <a:cs typeface="ＭＳ Ｐゴシック" charset="0"/>
              </a:rPr>
              <a:t>Índice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089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smtClean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 smtClean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 smtClean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 smtClean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 smtClean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 smtClean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600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69" imgW="360" imgH="360" progId="TCLayout.ActiveDocument.1">
                  <p:embed/>
                </p:oleObj>
              </mc:Choice>
              <mc:Fallback>
                <p:oleObj name="think-cell Slide" r:id="rId6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1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15" cy="158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endParaRPr lang="en-US" sz="1000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29701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29262" y="274638"/>
            <a:ext cx="7561637" cy="778098"/>
          </a:xfrm>
        </p:spPr>
        <p:txBody>
          <a:bodyPr/>
          <a:lstStyle/>
          <a:p>
            <a:r>
              <a:rPr lang="pt-BR" sz="2000" dirty="0" err="1" smtClean="0">
                <a:solidFill>
                  <a:schemeClr val="bg1"/>
                </a:solidFill>
              </a:rPr>
              <a:t>Relative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size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of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the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state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aid</a:t>
            </a:r>
            <a:r>
              <a:rPr lang="pt-BR" sz="2000" dirty="0" smtClean="0">
                <a:solidFill>
                  <a:schemeClr val="bg1"/>
                </a:solidFill>
              </a:rPr>
              <a:t> vis a vis </a:t>
            </a:r>
            <a:r>
              <a:rPr lang="pt-BR" sz="2000" dirty="0" err="1" smtClean="0">
                <a:solidFill>
                  <a:schemeClr val="bg1"/>
                </a:solidFill>
              </a:rPr>
              <a:t>European</a:t>
            </a:r>
            <a:r>
              <a:rPr lang="pt-BR" sz="2000" dirty="0" smtClean="0">
                <a:solidFill>
                  <a:schemeClr val="bg1"/>
                </a:solidFill>
              </a:rPr>
              <a:t> benchmarks</a:t>
            </a:r>
            <a:endParaRPr lang="pt-PT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9702" name="Object 1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413870" y="2381251"/>
          <a:ext cx="641003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art" r:id="rId71" imgW="6943689" imgH="2866965" progId="MSGraph.Chart.8">
                  <p:embed followColorScheme="full"/>
                </p:oleObj>
              </mc:Choice>
              <mc:Fallback>
                <p:oleObj name="Chart" r:id="rId71" imgW="6943689" imgH="28669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870" y="2381251"/>
                        <a:ext cx="641003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>
            <p:custDataLst>
              <p:tags r:id="rId6"/>
            </p:custDataLst>
          </p:nvPr>
        </p:nvCxnSpPr>
        <p:spPr bwMode="gray">
          <a:xfrm flipH="1">
            <a:off x="3802064" y="3800475"/>
            <a:ext cx="3925136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7"/>
            </p:custDataLst>
          </p:nvPr>
        </p:nvCxnSpPr>
        <p:spPr bwMode="gray">
          <a:xfrm flipH="1">
            <a:off x="1536943" y="4314825"/>
            <a:ext cx="6190257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8"/>
            </p:custDataLst>
          </p:nvPr>
        </p:nvCxnSpPr>
        <p:spPr bwMode="gray">
          <a:xfrm flipH="1">
            <a:off x="1536943" y="3800475"/>
            <a:ext cx="2068791" cy="0"/>
          </a:xfrm>
          <a:prstGeom prst="line">
            <a:avLst/>
          </a:prstGeom>
          <a:ln w="19050">
            <a:solidFill>
              <a:srgbClr val="808080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ight Arrow 232"/>
          <p:cNvSpPr/>
          <p:nvPr>
            <p:custDataLst>
              <p:tags r:id="rId9"/>
            </p:custDataLst>
          </p:nvPr>
        </p:nvSpPr>
        <p:spPr bwMode="auto">
          <a:xfrm rot="10800000">
            <a:off x="7775550" y="4238625"/>
            <a:ext cx="11867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Right Arrow 93"/>
          <p:cNvSpPr/>
          <p:nvPr>
            <p:custDataLst>
              <p:tags r:id="rId10"/>
            </p:custDataLst>
          </p:nvPr>
        </p:nvSpPr>
        <p:spPr bwMode="auto">
          <a:xfrm rot="10800000">
            <a:off x="7775550" y="3724275"/>
            <a:ext cx="11867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708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701595" y="3146425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8F41E69E-621C-49F0-B237-2D6B45D702F7}" type="datetime'''''5.''''''''''''4''''''''''''''''''''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5.4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09" name="Text Placeholder 1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700130" y="5222875"/>
            <a:ext cx="19926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6591CBFB-51A4-4435-A9E1-2BC4F3F65FE3}" type="datetime'''''''''''''''''''''''B''''''''C''''''''''''''''P''''''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BCP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10" name="Text Placeholder 1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939647" y="4238625"/>
            <a:ext cx="2607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PT" sz="1000">
                <a:solidFill>
                  <a:schemeClr val="accent2"/>
                </a:solidFill>
                <a:sym typeface="Arial" pitchFamily="34" charset="0"/>
              </a:rPr>
              <a:t>CGD</a:t>
            </a:r>
          </a:p>
        </p:txBody>
      </p:sp>
      <p:sp>
        <p:nvSpPr>
          <p:cNvPr id="29711" name="Text Placeholder 1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081838" y="3232150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C6E13AB2-5BAF-4BEC-A23F-CE56107088E8}" type="datetime'''''''''''5''''''''''''''.''''''''''''''''2''''''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5.2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12" name="Text Placeholder 1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321354" y="4146550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FD5954D4-4D83-4C59-A722-4FD2EBD9D8BF}" type="datetime'''''''''''2''.''''''''''''''4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2.4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13" name="Text Placeholder 1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309633" y="5222875"/>
            <a:ext cx="21977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176DD4FB-FFC6-4C5B-B1CC-629AF444432C}" type="datetime'''''''''''''''''''''''''C''G''''''''''''D''''''''''''''''''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CGD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14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097953" y="5222875"/>
            <a:ext cx="165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356D1DAA-D0E3-4810-A5CF-AF43BF123D5D}" type="datetime'''''''''''''''B''''''''''''''''''P''''''''''''''''''''I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BPI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15" name="Text Placeholder 1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39647" y="3724275"/>
            <a:ext cx="42049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PT" sz="1000">
                <a:solidFill>
                  <a:schemeClr val="accent2"/>
                </a:solidFill>
                <a:sym typeface="Arial" pitchFamily="34" charset="0"/>
              </a:rPr>
              <a:t>Ø </a:t>
            </a:r>
            <a:fld id="{47C3E4E4-4637-4076-9D3C-8BD778923B2E}" type="datetime'''''''''4''''''''''''''''''''''.''''''0'''''''''''''''''''">
              <a:rPr lang="en-US" sz="1000">
                <a:solidFill>
                  <a:schemeClr val="accent2"/>
                </a:solidFill>
              </a:rPr>
              <a:pPr defTabSz="914400" eaLnBrk="1" hangingPunct="1">
                <a:spcBef>
                  <a:spcPct val="0"/>
                </a:spcBef>
                <a:buFontTx/>
                <a:buNone/>
              </a:pPr>
              <a:t>4.0</a:t>
            </a:fld>
            <a:endParaRPr lang="pt-PT" sz="1000">
              <a:solidFill>
                <a:schemeClr val="accent2"/>
              </a:solidFill>
              <a:sym typeface="Arial" pitchFamily="34" charset="0"/>
            </a:endParaRPr>
          </a:p>
        </p:txBody>
      </p:sp>
      <p:sp>
        <p:nvSpPr>
          <p:cNvPr id="29716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746459" y="3032125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90E32D04-D170-41AC-B7C9-6B1E4E33439B}" type="datetime'''5''''''''''''''''''''''''''''''''.''''''''''8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5.8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17" name="Text Placeholder 1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14595" y="5222875"/>
            <a:ext cx="46005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8008AA26-6B5D-4EB9-BE08-A9D261B5A79A}" type="datetime'''''Ba''''''''''ye''r''''''n''L''''''''''''''''''''''''''B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BayernLB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18" name="Text Placeholder 1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383101" y="5029200"/>
            <a:ext cx="6007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7695B05F-082C-42EE-98DA-650FF7ED55E4}" type="datetime'''''''''''''''''''''''''''''''''''''''''''''0'''''''''''''''''">
              <a:rPr lang="en-US" sz="1000">
                <a:solidFill>
                  <a:schemeClr val="hlink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0</a:t>
            </a:fld>
            <a:endParaRPr lang="pt-PT" sz="1000">
              <a:solidFill>
                <a:schemeClr val="hlink"/>
              </a:solidFill>
              <a:sym typeface="Arial" pitchFamily="34" charset="0"/>
            </a:endParaRPr>
          </a:p>
        </p:txBody>
      </p:sp>
      <p:sp>
        <p:nvSpPr>
          <p:cNvPr id="29719" name="Text Placeholder 1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279076" y="4298951"/>
            <a:ext cx="16409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74746FC3-771F-4693-839E-89F98EB0FB73}" type="datetime'''''''''''2'''''''''''''''''''''''">
              <a:rPr lang="en-US" sz="1000">
                <a:solidFill>
                  <a:srgbClr val="0033CC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0" name="Text Placeholder 1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279076" y="3632200"/>
            <a:ext cx="16409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8C772934-A4AF-47B2-A7AB-54ACC18F4E8A}" type="datetime'''''''''''''''''''''''''''''4'''''''''''''''''''''">
              <a:rPr lang="en-US" sz="1000">
                <a:solidFill>
                  <a:srgbClr val="0033CC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1" name="Text Placeholder 1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413729" y="5222875"/>
            <a:ext cx="29449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33B11613-C659-4EC5-85A7-80B29B8ADF91}" type="datetime'''''''''''''''''''''''''''''''''''''''''''''''''L''B''B''W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LBBW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22" name="Text Placeholder 1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462079" y="4003675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A8519408-2349-4A84-BDA8-FDDE6927D8F2}" type="datetime'''''''''''''''2''.''''8''''''''''''''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2.8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3" name="Text Placeholder 1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845251" y="5222875"/>
            <a:ext cx="19046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13CD34F1-5640-4797-8AA2-A500B4375A94}" type="datetime'''''''''''I''''''''''''N''G''''''''''''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ING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24" name="Text Placeholder 1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4842321" y="3965575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CD995AFA-D092-4EF0-8B1F-4A3B6E127A6D}" type="datetime'''''''''''''''''''''''2''''.''''''''''''''''9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2.9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5" name="Text Placeholder 1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169817" y="5222875"/>
            <a:ext cx="30914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B1AB9F95-4728-41C3-A91C-DE7B418D2010}" type="datetime'''''''''''''L''l''''''o''''''y''''d''''s''''''''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Lloyds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26" name="Text Placeholder 1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225492" y="3803650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EAFE1F4A-BCD7-4EEC-94CB-E932EC321727}" type="datetime'''''''''''3''''.''''''''''''''''''4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3.4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7" name="Text Placeholder 1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53728" y="5222875"/>
            <a:ext cx="70180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F72E37D7-AF07-45D4-9321-560CF7B37F04}" type="datetime'C''''''omm''e''''''''''''rz''''b''''a''''''''''''''nk'''''''">
              <a:rPr lang="en-US" sz="10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Commerzbank</a:t>
            </a:fld>
            <a:endParaRPr lang="pt-PT" sz="10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28" name="Text Placeholder 1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605734" y="3717925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9B96FEBB-C346-40EA-A779-0A749247B2D3}" type="datetime'''''3''''.''''''''''''''''''''''''''''''''''7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3.7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29" name="Text Placeholder 1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984511" y="5222875"/>
            <a:ext cx="20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8F8B4AC0-58E0-42DF-BE97-3BCC8F7A4E36}" type="datetime'''''''K''''''''''''''B''''''''''C'''''''''''''''''''">
              <a:rPr lang="en-US" sz="8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KBC</a:t>
            </a:fld>
            <a:endParaRPr lang="pt-PT" sz="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30" name="Text Placeholder 1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985976" y="3632200"/>
            <a:ext cx="19633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822E6515-91E5-4B5C-907E-8F71D114C1C5}" type="datetime'''''3''''''''''''.''''''''''''''''9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3.9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31" name="Text Placeholder 1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326658" y="5222875"/>
            <a:ext cx="27544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469049EF-BD4F-4058-8CEC-461CCC79F5D3}" type="datetime'D''''''e''''''''''''''''''''''x''''''''i''''''a'">
              <a:rPr lang="en-US" sz="900">
                <a:solidFill>
                  <a:schemeClr val="tx1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Dexia</a:t>
            </a:fld>
            <a:endParaRPr lang="pt-PT" sz="9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29732" name="Text Placeholder 1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287099" y="3556000"/>
            <a:ext cx="27544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fld id="{AFBD6328-2008-4C90-9637-8C6CB59CF04A}" type="datetime'4''.''''''''''''''2'''''''''''''''''''''''''''''''''''''''">
              <a:rPr lang="en-US" sz="1000">
                <a:solidFill>
                  <a:srgbClr val="0033CC"/>
                </a:solidFill>
              </a:rPr>
              <a:pPr algn="ctr" defTabSz="914400" eaLnBrk="1" hangingPunct="1">
                <a:spcBef>
                  <a:spcPct val="0"/>
                </a:spcBef>
                <a:buFontTx/>
                <a:buNone/>
              </a:pPr>
              <a:t>4.2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33" name="Text Placeholder 1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82377" y="2871789"/>
            <a:ext cx="26079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DCCD7A66-CBC5-4AB7-B45E-A0DBD1CF5413}" type="datetime'''''''''''''''''''''''''6'''''''''''''''''''''''''''">
              <a:rPr lang="en-US" sz="1000">
                <a:solidFill>
                  <a:srgbClr val="0033CC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34" name="Text Placeholder 1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383102" y="2154238"/>
            <a:ext cx="180946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PT" sz="1200" dirty="0" err="1" smtClean="0">
                <a:solidFill>
                  <a:srgbClr val="0033CC"/>
                </a:solidFill>
                <a:sym typeface="Arial" pitchFamily="34" charset="0"/>
              </a:rPr>
              <a:t>aid</a:t>
            </a:r>
            <a:r>
              <a:rPr lang="pt-PT" sz="1200" dirty="0" smtClean="0">
                <a:solidFill>
                  <a:srgbClr val="0033CC"/>
                </a:solidFill>
                <a:sym typeface="Arial" pitchFamily="34" charset="0"/>
              </a:rPr>
              <a:t>/ </a:t>
            </a:r>
            <a:r>
              <a:rPr lang="pt-PT" sz="1200" dirty="0">
                <a:solidFill>
                  <a:srgbClr val="0033CC"/>
                </a:solidFill>
                <a:sym typeface="Arial" pitchFamily="34" charset="0"/>
              </a:rPr>
              <a:t>RWA (%)</a:t>
            </a:r>
          </a:p>
        </p:txBody>
      </p:sp>
      <p:sp>
        <p:nvSpPr>
          <p:cNvPr id="29735" name="Text Placeholder 1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116444" y="2336800"/>
            <a:ext cx="32672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defTabSz="914400" eaLnBrk="1" hangingPunct="1">
              <a:spcBef>
                <a:spcPct val="0"/>
              </a:spcBef>
              <a:buFontTx/>
              <a:buNone/>
            </a:pPr>
            <a:fld id="{661E02E7-EA7C-4B0B-A777-EE5B1589AEC4}" type="datetime'''''''''''''''''''''''''''''''''''''''''''''''''8'''''''''''''">
              <a:rPr lang="en-US" sz="1000">
                <a:solidFill>
                  <a:srgbClr val="0033CC"/>
                </a:solidFill>
              </a:rPr>
              <a:pPr algn="r" defTabSz="914400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PT" sz="1000">
              <a:solidFill>
                <a:srgbClr val="0033CC"/>
              </a:solidFill>
              <a:sym typeface="Arial" pitchFamily="34" charset="0"/>
            </a:endParaRPr>
          </a:p>
        </p:txBody>
      </p:sp>
      <p:sp>
        <p:nvSpPr>
          <p:cNvPr id="29736" name="Text Box 1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54194" y="1684536"/>
            <a:ext cx="2037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RWAs</a:t>
            </a:r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vs</a:t>
            </a:r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size</a:t>
            </a:r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State</a:t>
            </a:r>
            <a:r>
              <a:rPr lang="pt-PT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Aid</a:t>
            </a:r>
            <a:endParaRPr lang="pt-PT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0" name="Rounded Rectangle 99"/>
          <p:cNvSpPr/>
          <p:nvPr>
            <p:custDataLst>
              <p:tags r:id="rId40"/>
            </p:custDataLst>
          </p:nvPr>
        </p:nvSpPr>
        <p:spPr>
          <a:xfrm>
            <a:off x="1594083" y="558165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 dirty="0">
                <a:solidFill>
                  <a:srgbClr val="0033CC"/>
                </a:solidFill>
                <a:cs typeface="Arial" pitchFamily="34" charset="0"/>
              </a:rPr>
              <a:t>€10B</a:t>
            </a:r>
          </a:p>
        </p:txBody>
      </p:sp>
      <p:sp>
        <p:nvSpPr>
          <p:cNvPr id="103" name="Rounded Rectangle 102"/>
          <p:cNvSpPr/>
          <p:nvPr>
            <p:custDataLst>
              <p:tags r:id="rId41"/>
            </p:custDataLst>
          </p:nvPr>
        </p:nvSpPr>
        <p:spPr>
          <a:xfrm>
            <a:off x="2210912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€6,4B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05" name="Rounded Rectangle 104"/>
          <p:cNvSpPr/>
          <p:nvPr>
            <p:custDataLst>
              <p:tags r:id="rId42"/>
            </p:custDataLst>
          </p:nvPr>
        </p:nvSpPr>
        <p:spPr>
          <a:xfrm>
            <a:off x="2829205" y="5581651"/>
            <a:ext cx="540640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€7B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06" name="Rounded Rectangle 105"/>
          <p:cNvSpPr/>
          <p:nvPr>
            <p:custDataLst>
              <p:tags r:id="rId43"/>
            </p:custDataLst>
          </p:nvPr>
        </p:nvSpPr>
        <p:spPr>
          <a:xfrm>
            <a:off x="3446033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€8,2B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>
            <p:custDataLst>
              <p:tags r:id="rId44"/>
            </p:custDataLst>
          </p:nvPr>
        </p:nvSpPr>
        <p:spPr>
          <a:xfrm>
            <a:off x="4064325" y="558165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€19B</a:t>
            </a:r>
            <a:r>
              <a:rPr lang="pt-PT" sz="1000" baseline="30000">
                <a:solidFill>
                  <a:srgbClr val="0033CC"/>
                </a:solidFill>
                <a:cs typeface="Arial" pitchFamily="34" charset="0"/>
              </a:rPr>
              <a:t>1</a:t>
            </a: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 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08" name="Rounded Rectangle 107"/>
          <p:cNvSpPr/>
          <p:nvPr>
            <p:custDataLst>
              <p:tags r:id="rId45"/>
            </p:custDataLst>
          </p:nvPr>
        </p:nvSpPr>
        <p:spPr>
          <a:xfrm>
            <a:off x="4681155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€10B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09" name="Rounded Rectangle 108"/>
          <p:cNvSpPr/>
          <p:nvPr>
            <p:custDataLst>
              <p:tags r:id="rId46"/>
            </p:custDataLst>
          </p:nvPr>
        </p:nvSpPr>
        <p:spPr>
          <a:xfrm>
            <a:off x="5299448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€5B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0" name="Rounded Rectangle 109"/>
          <p:cNvSpPr/>
          <p:nvPr>
            <p:custDataLst>
              <p:tags r:id="rId47"/>
            </p:custDataLst>
          </p:nvPr>
        </p:nvSpPr>
        <p:spPr>
          <a:xfrm>
            <a:off x="5916275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 dirty="0">
                <a:solidFill>
                  <a:srgbClr val="0033CC"/>
                </a:solidFill>
                <a:cs typeface="Arial" pitchFamily="34" charset="0"/>
              </a:rPr>
              <a:t>€1,3B</a:t>
            </a:r>
          </a:p>
        </p:txBody>
      </p:sp>
      <p:sp>
        <p:nvSpPr>
          <p:cNvPr id="111" name="Rounded Rectangle 110"/>
          <p:cNvSpPr/>
          <p:nvPr>
            <p:custDataLst>
              <p:tags r:id="rId48"/>
            </p:custDataLst>
          </p:nvPr>
        </p:nvSpPr>
        <p:spPr>
          <a:xfrm>
            <a:off x="6534569" y="558165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€3,0B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>
            <p:custDataLst>
              <p:tags r:id="rId49"/>
            </p:custDataLst>
          </p:nvPr>
        </p:nvSpPr>
        <p:spPr>
          <a:xfrm>
            <a:off x="7152861" y="558165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€1,65B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3" name="Rounded Rectangle 112"/>
          <p:cNvSpPr/>
          <p:nvPr>
            <p:custDataLst>
              <p:tags r:id="rId50"/>
            </p:custDataLst>
          </p:nvPr>
        </p:nvSpPr>
        <p:spPr>
          <a:xfrm>
            <a:off x="1594083" y="598170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€173B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6" name="Rounded Rectangle 115"/>
          <p:cNvSpPr/>
          <p:nvPr>
            <p:custDataLst>
              <p:tags r:id="rId51"/>
            </p:custDataLst>
          </p:nvPr>
        </p:nvSpPr>
        <p:spPr>
          <a:xfrm>
            <a:off x="2210912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€153B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>
            <p:custDataLst>
              <p:tags r:id="rId52"/>
            </p:custDataLst>
          </p:nvPr>
        </p:nvSpPr>
        <p:spPr>
          <a:xfrm>
            <a:off x="2829205" y="5981701"/>
            <a:ext cx="540640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€178B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19" name="Rounded Rectangle 118"/>
          <p:cNvSpPr/>
          <p:nvPr>
            <p:custDataLst>
              <p:tags r:id="rId53"/>
            </p:custDataLst>
          </p:nvPr>
        </p:nvSpPr>
        <p:spPr>
          <a:xfrm>
            <a:off x="3446033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€222B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>
            <p:custDataLst>
              <p:tags r:id="rId54"/>
            </p:custDataLst>
          </p:nvPr>
        </p:nvSpPr>
        <p:spPr>
          <a:xfrm>
            <a:off x="4064325" y="598170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 dirty="0">
                <a:solidFill>
                  <a:schemeClr val="hlink"/>
                </a:solidFill>
                <a:cs typeface="Arial" pitchFamily="34" charset="0"/>
              </a:rPr>
              <a:t>€</a:t>
            </a:r>
            <a:r>
              <a:rPr lang="pt-PT" sz="1000" dirty="0">
                <a:solidFill>
                  <a:srgbClr val="0033CC"/>
                </a:solidFill>
                <a:cs typeface="Arial" pitchFamily="34" charset="0"/>
              </a:rPr>
              <a:t>558B</a:t>
            </a:r>
            <a:r>
              <a:rPr lang="pt-PT" sz="1000" baseline="30000" dirty="0">
                <a:solidFill>
                  <a:srgbClr val="0033CC"/>
                </a:solidFill>
                <a:cs typeface="Arial" pitchFamily="34" charset="0"/>
              </a:rPr>
              <a:t>1</a:t>
            </a:r>
            <a:r>
              <a:rPr lang="pt-PT" sz="1000" dirty="0">
                <a:solidFill>
                  <a:schemeClr val="hlin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1" name="Rounded Rectangle 120"/>
          <p:cNvSpPr/>
          <p:nvPr>
            <p:custDataLst>
              <p:tags r:id="rId55"/>
            </p:custDataLst>
          </p:nvPr>
        </p:nvSpPr>
        <p:spPr>
          <a:xfrm>
            <a:off x="4681155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€343B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22" name="Rounded Rectangle 121"/>
          <p:cNvSpPr/>
          <p:nvPr>
            <p:custDataLst>
              <p:tags r:id="rId56"/>
            </p:custDataLst>
          </p:nvPr>
        </p:nvSpPr>
        <p:spPr>
          <a:xfrm>
            <a:off x="5299448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 dirty="0">
                <a:solidFill>
                  <a:srgbClr val="0033CC"/>
                </a:solidFill>
                <a:cs typeface="Arial" pitchFamily="34" charset="0"/>
              </a:rPr>
              <a:t>€178B</a:t>
            </a:r>
          </a:p>
        </p:txBody>
      </p:sp>
      <p:sp>
        <p:nvSpPr>
          <p:cNvPr id="123" name="Rounded Rectangle 122"/>
          <p:cNvSpPr/>
          <p:nvPr>
            <p:custDataLst>
              <p:tags r:id="rId57"/>
            </p:custDataLst>
          </p:nvPr>
        </p:nvSpPr>
        <p:spPr>
          <a:xfrm>
            <a:off x="5916275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 dirty="0">
                <a:solidFill>
                  <a:srgbClr val="0033CC"/>
                </a:solidFill>
                <a:cs typeface="Arial" pitchFamily="34" charset="0"/>
              </a:rPr>
              <a:t>€25B</a:t>
            </a:r>
          </a:p>
        </p:txBody>
      </p:sp>
      <p:sp>
        <p:nvSpPr>
          <p:cNvPr id="124" name="Rounded Rectangle 123"/>
          <p:cNvSpPr/>
          <p:nvPr>
            <p:custDataLst>
              <p:tags r:id="rId58"/>
            </p:custDataLst>
          </p:nvPr>
        </p:nvSpPr>
        <p:spPr>
          <a:xfrm>
            <a:off x="6534569" y="5981701"/>
            <a:ext cx="542105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€55B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25" name="Rounded Rectangle 124"/>
          <p:cNvSpPr/>
          <p:nvPr>
            <p:custDataLst>
              <p:tags r:id="rId59"/>
            </p:custDataLst>
          </p:nvPr>
        </p:nvSpPr>
        <p:spPr>
          <a:xfrm>
            <a:off x="7152861" y="5981701"/>
            <a:ext cx="540641" cy="3095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€69B</a:t>
            </a:r>
            <a:endParaRPr lang="pt-PT" sz="1000" dirty="0">
              <a:solidFill>
                <a:srgbClr val="0033CC"/>
              </a:solidFill>
              <a:cs typeface="Arial" pitchFamily="34" charset="0"/>
            </a:endParaRPr>
          </a:p>
        </p:txBody>
      </p:sp>
      <p:cxnSp>
        <p:nvCxnSpPr>
          <p:cNvPr id="161" name="Straight Connector 160"/>
          <p:cNvCxnSpPr/>
          <p:nvPr>
            <p:custDataLst>
              <p:tags r:id="rId60"/>
            </p:custDataLst>
          </p:nvPr>
        </p:nvCxnSpPr>
        <p:spPr>
          <a:xfrm>
            <a:off x="1536942" y="2546350"/>
            <a:ext cx="427237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folHlin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2616757" y="2424114"/>
            <a:ext cx="2439475" cy="204787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200" i="1" dirty="0" err="1" smtClean="0">
                <a:solidFill>
                  <a:srgbClr val="0033CC"/>
                </a:solidFill>
                <a:cs typeface="Arial" pitchFamily="34" charset="0"/>
              </a:rPr>
              <a:t>Recent</a:t>
            </a:r>
            <a:r>
              <a:rPr lang="pt-PT" sz="12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pt-PT" sz="1200" i="1" dirty="0" err="1" smtClean="0">
                <a:solidFill>
                  <a:srgbClr val="0033CC"/>
                </a:solidFill>
                <a:cs typeface="Arial" pitchFamily="34" charset="0"/>
              </a:rPr>
              <a:t>European</a:t>
            </a:r>
            <a:r>
              <a:rPr lang="pt-PT" sz="12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pt-PT" sz="1200" i="1" dirty="0" err="1" smtClean="0">
                <a:solidFill>
                  <a:srgbClr val="0033CC"/>
                </a:solidFill>
                <a:cs typeface="Arial" pitchFamily="34" charset="0"/>
              </a:rPr>
              <a:t>Examples</a:t>
            </a:r>
            <a:endParaRPr lang="pt-PT" sz="1200" i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29761" name="TextBox 18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0499" y="5597525"/>
            <a:ext cx="96260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0000" bIns="90000"/>
          <a:lstStyle/>
          <a:p>
            <a:pPr algn="ctr"/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Montante de ajuda (€B)</a:t>
            </a:r>
          </a:p>
        </p:txBody>
      </p:sp>
      <p:sp>
        <p:nvSpPr>
          <p:cNvPr id="29762" name="TextBox 18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20499" y="6005514"/>
            <a:ext cx="96260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0000" bIns="90000"/>
          <a:lstStyle/>
          <a:p>
            <a:pPr algn="ctr"/>
            <a:r>
              <a:rPr lang="pt-PT" sz="1000">
                <a:solidFill>
                  <a:srgbClr val="0033CC"/>
                </a:solidFill>
                <a:cs typeface="Arial" pitchFamily="34" charset="0"/>
              </a:rPr>
              <a:t>RWA (€B)</a:t>
            </a:r>
          </a:p>
        </p:txBody>
      </p:sp>
      <p:cxnSp>
        <p:nvCxnSpPr>
          <p:cNvPr id="166" name="Straight Connector 165"/>
          <p:cNvCxnSpPr/>
          <p:nvPr>
            <p:custDataLst>
              <p:tags r:id="rId64"/>
            </p:custDataLst>
          </p:nvPr>
        </p:nvCxnSpPr>
        <p:spPr>
          <a:xfrm>
            <a:off x="5926531" y="2546350"/>
            <a:ext cx="1805064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0" name="TextBox 149"/>
          <p:cNvSpPr txBox="1"/>
          <p:nvPr>
            <p:custDataLst>
              <p:tags r:id="rId65"/>
            </p:custDataLst>
          </p:nvPr>
        </p:nvSpPr>
        <p:spPr>
          <a:xfrm>
            <a:off x="6121395" y="2424114"/>
            <a:ext cx="1424126" cy="193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36000" bIns="90000" anchor="ctr"/>
          <a:lstStyle/>
          <a:p>
            <a:pPr algn="ctr">
              <a:defRPr/>
            </a:pPr>
            <a:r>
              <a:rPr lang="pt-PT" sz="1200" i="1" dirty="0" smtClean="0">
                <a:solidFill>
                  <a:srgbClr val="0033CC"/>
                </a:solidFill>
                <a:cs typeface="Arial" pitchFamily="34" charset="0"/>
              </a:rPr>
              <a:t>Portuguese </a:t>
            </a:r>
            <a:r>
              <a:rPr lang="pt-PT" sz="1200" i="1" dirty="0" err="1" smtClean="0">
                <a:solidFill>
                  <a:srgbClr val="0033CC"/>
                </a:solidFill>
                <a:cs typeface="Arial" pitchFamily="34" charset="0"/>
              </a:rPr>
              <a:t>Banks</a:t>
            </a:r>
            <a:endParaRPr lang="pt-PT" sz="1200" i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73" name="BCG_FootNote_Box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35150" y="6324601"/>
            <a:ext cx="8270770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800">
                <a:solidFill>
                  <a:schemeClr val="tx2"/>
                </a:solidFill>
                <a:latin typeface="+mn-lt"/>
              </a:rPr>
              <a:t>Fonte</a:t>
            </a:r>
            <a:r>
              <a:rPr lang="pt-PT" sz="800">
                <a:solidFill>
                  <a:schemeClr val="tx2"/>
                </a:solidFill>
                <a:latin typeface="Arial" charset="0"/>
              </a:rPr>
              <a:t>: Imprensa; Comissão Europeia</a:t>
            </a:r>
            <a:endParaRPr lang="pt-PT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84567" y="2241551"/>
            <a:ext cx="2376473" cy="2684463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endParaRPr lang="pt-PT" sz="14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295030"/>
              </p:ext>
            </p:extLst>
          </p:nvPr>
        </p:nvGraphicFramePr>
        <p:xfrm>
          <a:off x="926976" y="2104466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1384567" y="273050"/>
            <a:ext cx="7299376" cy="923702"/>
          </a:xfrm>
        </p:spPr>
        <p:txBody>
          <a:bodyPr/>
          <a:lstStyle/>
          <a:p>
            <a:r>
              <a:rPr lang="pt-PT" sz="2000" dirty="0" err="1" smtClean="0">
                <a:solidFill>
                  <a:schemeClr val="bg1"/>
                </a:solidFill>
              </a:rPr>
              <a:t>Propspects</a:t>
            </a:r>
            <a:r>
              <a:rPr lang="pt-PT" sz="2000" dirty="0" smtClean="0">
                <a:solidFill>
                  <a:schemeClr val="bg1"/>
                </a:solidFill>
              </a:rPr>
              <a:t> for Euribor are </a:t>
            </a:r>
            <a:r>
              <a:rPr lang="pt-PT" sz="2000" dirty="0" err="1" smtClean="0">
                <a:solidFill>
                  <a:schemeClr val="bg1"/>
                </a:solidFill>
              </a:rPr>
              <a:t>unhelpful</a:t>
            </a:r>
            <a:r>
              <a:rPr lang="pt-PT" sz="2000" dirty="0" smtClean="0">
                <a:solidFill>
                  <a:schemeClr val="bg1"/>
                </a:solidFill>
              </a:rPr>
              <a:t> for Portuguese </a:t>
            </a:r>
            <a:r>
              <a:rPr lang="pt-PT" sz="2000" dirty="0" err="1" smtClean="0">
                <a:solidFill>
                  <a:schemeClr val="bg1"/>
                </a:solidFill>
              </a:rPr>
              <a:t>Banks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given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their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large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mortgage</a:t>
            </a:r>
            <a:r>
              <a:rPr lang="pt-PT" sz="2000" dirty="0" smtClean="0">
                <a:solidFill>
                  <a:schemeClr val="bg1"/>
                </a:solidFill>
              </a:rPr>
              <a:t> portfolios (negative </a:t>
            </a:r>
            <a:r>
              <a:rPr lang="pt-PT" sz="2000" dirty="0" err="1" smtClean="0">
                <a:solidFill>
                  <a:schemeClr val="bg1"/>
                </a:solidFill>
              </a:rPr>
              <a:t>carry</a:t>
            </a:r>
            <a:r>
              <a:rPr lang="pt-PT" sz="20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39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think-cell Slide" r:id="rId58" imgW="360" imgH="360" progId="TCLayout.ActiveDocument.1">
                  <p:embed/>
                </p:oleObj>
              </mc:Choice>
              <mc:Fallback>
                <p:oleObj name="think-cell Slide" r:id="rId5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46515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endParaRPr lang="pt-PT" sz="100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31748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28521" y="273050"/>
            <a:ext cx="7255422" cy="923702"/>
          </a:xfrm>
        </p:spPr>
        <p:txBody>
          <a:bodyPr/>
          <a:lstStyle/>
          <a:p>
            <a:r>
              <a:rPr lang="pt-PT" sz="2000" dirty="0" err="1" smtClean="0">
                <a:solidFill>
                  <a:schemeClr val="bg1"/>
                </a:solidFill>
              </a:rPr>
              <a:t>Economic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prospects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willcause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banks</a:t>
            </a:r>
            <a:r>
              <a:rPr lang="pt-PT" sz="2000" dirty="0" smtClean="0">
                <a:solidFill>
                  <a:schemeClr val="bg1"/>
                </a:solidFill>
              </a:rPr>
              <a:t> to </a:t>
            </a:r>
            <a:r>
              <a:rPr lang="pt-PT" sz="2000" dirty="0" err="1" smtClean="0">
                <a:solidFill>
                  <a:schemeClr val="bg1"/>
                </a:solidFill>
              </a:rPr>
              <a:t>register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substantial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credit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imparities</a:t>
            </a:r>
            <a:r>
              <a:rPr lang="pt-PT" sz="2000" dirty="0" smtClean="0">
                <a:solidFill>
                  <a:schemeClr val="bg1"/>
                </a:solidFill>
              </a:rPr>
              <a:t> in 2012 , 2013 </a:t>
            </a:r>
            <a:r>
              <a:rPr lang="pt-PT" sz="2000" dirty="0" err="1" smtClean="0">
                <a:solidFill>
                  <a:schemeClr val="bg1"/>
                </a:solidFill>
              </a:rPr>
              <a:t>and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beyond</a:t>
            </a:r>
            <a:endParaRPr lang="pt-PT" sz="2000" dirty="0" smtClean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20498" y="1900179"/>
            <a:ext cx="3796203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pt-PT" b="1" dirty="0" smtClean="0">
                <a:solidFill>
                  <a:schemeClr val="tx2"/>
                </a:solidFill>
                <a:latin typeface="+mn-lt"/>
              </a:rPr>
              <a:t>Portugal in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recession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in 2012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and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2013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927299" y="1684736"/>
            <a:ext cx="3796203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in 2012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banks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registered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imparities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line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those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pt-PT" b="1" dirty="0" smtClean="0">
                <a:solidFill>
                  <a:schemeClr val="tx2"/>
                </a:solidFill>
                <a:latin typeface="+mn-lt"/>
              </a:rPr>
              <a:t> 2011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31751" name="Object 1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72135" y="2794000"/>
          <a:ext cx="3331751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hart" r:id="rId60" imgW="3609919" imgH="2914743" progId="MSGraph.Chart.8">
                  <p:embed followColorScheme="full"/>
                </p:oleObj>
              </mc:Choice>
              <mc:Fallback>
                <p:oleObj name="Chart" r:id="rId60" imgW="3609919" imgH="29147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35" y="2794000"/>
                        <a:ext cx="3331751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Connector 71"/>
          <p:cNvCxnSpPr/>
          <p:nvPr>
            <p:custDataLst>
              <p:tags r:id="rId8"/>
            </p:custDataLst>
          </p:nvPr>
        </p:nvCxnSpPr>
        <p:spPr bwMode="gray">
          <a:xfrm>
            <a:off x="3774226" y="3098800"/>
            <a:ext cx="0" cy="203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9"/>
            </p:custDataLst>
          </p:nvPr>
        </p:nvCxnSpPr>
        <p:spPr bwMode="gray">
          <a:xfrm>
            <a:off x="2921509" y="3098800"/>
            <a:ext cx="852717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 bwMode="gray">
          <a:xfrm flipV="1">
            <a:off x="2921509" y="3098801"/>
            <a:ext cx="0" cy="11747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11"/>
            </p:custDataLst>
          </p:nvPr>
        </p:nvCxnSpPr>
        <p:spPr bwMode="gray">
          <a:xfrm flipV="1">
            <a:off x="1110584" y="3013075"/>
            <a:ext cx="0" cy="1270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12"/>
            </p:custDataLst>
          </p:nvPr>
        </p:nvCxnSpPr>
        <p:spPr bwMode="gray">
          <a:xfrm>
            <a:off x="2851181" y="3013075"/>
            <a:ext cx="0" cy="203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3"/>
            </p:custDataLst>
          </p:nvPr>
        </p:nvCxnSpPr>
        <p:spPr bwMode="gray">
          <a:xfrm>
            <a:off x="1110583" y="3013075"/>
            <a:ext cx="1740598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14"/>
            </p:custDataLst>
          </p:nvPr>
        </p:nvSpPr>
        <p:spPr bwMode="auto">
          <a:xfrm>
            <a:off x="2329588" y="3216275"/>
            <a:ext cx="227099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55FD3A35-C5D6-48DE-8958-FB848CBCB895}" type="datetime'''''''''1''''6''''''''''''''''''''2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162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 bwMode="auto">
          <a:xfrm>
            <a:off x="1872461" y="5673725"/>
            <a:ext cx="252006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FBFE96A3-280E-4DF5-A64D-DBBB69E3B2A0}" type="datetime'''''''''''2''''''''''''0''''''''0''''''''9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2009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 bwMode="auto">
          <a:xfrm>
            <a:off x="984580" y="5673725"/>
            <a:ext cx="394126" cy="762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49D8405B-E9B6-4809-B4CE-DF885CF50788}" type="datetime'''2''''''''''''''''''''''''''''''0''0''''''''''''''7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2007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17"/>
            </p:custDataLst>
          </p:nvPr>
        </p:nvSpPr>
        <p:spPr bwMode="auto">
          <a:xfrm>
            <a:off x="681296" y="4813300"/>
            <a:ext cx="120142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C8A426F3-1FFA-4BDC-AA54-38479F55E924}" type="datetime'''5''''''''''''''0''''''''''''''''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Rectangle 65"/>
          <p:cNvSpPr/>
          <p:nvPr>
            <p:custDataLst>
              <p:tags r:id="rId18"/>
            </p:custDataLst>
          </p:nvPr>
        </p:nvSpPr>
        <p:spPr bwMode="auto">
          <a:xfrm>
            <a:off x="2773529" y="3254375"/>
            <a:ext cx="227098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D0A42B2E-758A-4946-99A9-A7D9D7EDDD1A}" type="datetime'''''''''1''''''''''''''''5''''''''''''9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159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19"/>
            </p:custDataLst>
          </p:nvPr>
        </p:nvSpPr>
        <p:spPr bwMode="auto">
          <a:xfrm>
            <a:off x="1441708" y="3178175"/>
            <a:ext cx="227099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6985F76F-9548-46BF-93BB-155D7AB25F16}" type="datetime'''''''''''''''''''''''1''6''''5''''''''''''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165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9" name="Oval 68"/>
          <p:cNvSpPr/>
          <p:nvPr>
            <p:custDataLst>
              <p:tags r:id="rId20"/>
            </p:custDataLst>
          </p:nvPr>
        </p:nvSpPr>
        <p:spPr bwMode="auto">
          <a:xfrm>
            <a:off x="3221865" y="2990850"/>
            <a:ext cx="25347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fld id="{027902F8-8668-4F12-AA83-C3663459DA3D}" type="datetime'''''''''''''''-''''''''''''''''4''''''''''''''''''''%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-4%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Rectangle 61"/>
          <p:cNvSpPr/>
          <p:nvPr>
            <p:custDataLst>
              <p:tags r:id="rId21"/>
            </p:custDataLst>
          </p:nvPr>
        </p:nvSpPr>
        <p:spPr bwMode="auto">
          <a:xfrm>
            <a:off x="997767" y="3178175"/>
            <a:ext cx="227098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66483E8C-9BAA-4E54-A317-23A664A4173E}" type="datetime'''''1''''''''''''6''''''''5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165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Rectangle 63"/>
          <p:cNvSpPr/>
          <p:nvPr>
            <p:custDataLst>
              <p:tags r:id="rId22"/>
            </p:custDataLst>
          </p:nvPr>
        </p:nvSpPr>
        <p:spPr bwMode="auto">
          <a:xfrm>
            <a:off x="1885648" y="3244850"/>
            <a:ext cx="227098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0AD380E9-BE08-4DE6-856F-2B1049D45D47}" type="datetime'''''''''''''''''''''''''''1''''''''''''''''''6''0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160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8" name="Oval 57"/>
          <p:cNvSpPr/>
          <p:nvPr>
            <p:custDataLst>
              <p:tags r:id="rId23"/>
            </p:custDataLst>
          </p:nvPr>
        </p:nvSpPr>
        <p:spPr bwMode="auto">
          <a:xfrm>
            <a:off x="1854880" y="2905125"/>
            <a:ext cx="253471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spcBef>
                <a:spcPct val="0"/>
              </a:spcBef>
              <a:defRPr/>
            </a:pPr>
            <a:fld id="{94AD0EA5-18F3-4D65-8EEE-292B5CD76830}" type="datetime'''''''''''''''''''''''-3''''''''''''''''''''%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-3%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24"/>
            </p:custDataLst>
          </p:nvPr>
        </p:nvSpPr>
        <p:spPr bwMode="auto">
          <a:xfrm>
            <a:off x="1428521" y="5673725"/>
            <a:ext cx="252006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D607FFAB-E1D0-4928-B2EA-3DF978CE070D}" type="datetime'2''''''''0''''''''''0''''''''8'''''">
              <a:rPr lang="en-US" sz="8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2008</a:t>
            </a:fld>
            <a:endParaRPr lang="pt-PT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25"/>
            </p:custDataLst>
          </p:nvPr>
        </p:nvSpPr>
        <p:spPr bwMode="auto">
          <a:xfrm>
            <a:off x="621223" y="2566988"/>
            <a:ext cx="757483" cy="182562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>
              <a:spcBef>
                <a:spcPct val="0"/>
              </a:spcBef>
              <a:defRPr/>
            </a:pPr>
            <a:r>
              <a:rPr lang="pt-PT" sz="1200">
                <a:solidFill>
                  <a:schemeClr val="tx1"/>
                </a:solidFill>
                <a:sym typeface="+mn-lt"/>
              </a:rPr>
              <a:t>PIB  Real (€B)</a:t>
            </a:r>
            <a:endParaRPr lang="pt-PT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26"/>
            </p:custDataLst>
          </p:nvPr>
        </p:nvSpPr>
        <p:spPr bwMode="auto">
          <a:xfrm>
            <a:off x="3217469" y="3321050"/>
            <a:ext cx="227099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4D8B296B-49AD-4906-9B57-94F159039B15}" type="datetime'1''''''5''''''''5''''''''''''''''''''''''''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155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Rectangle 67"/>
          <p:cNvSpPr/>
          <p:nvPr>
            <p:custDataLst>
              <p:tags r:id="rId27"/>
            </p:custDataLst>
          </p:nvPr>
        </p:nvSpPr>
        <p:spPr bwMode="auto">
          <a:xfrm>
            <a:off x="3661410" y="3340100"/>
            <a:ext cx="227098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spcBef>
                <a:spcPct val="0"/>
              </a:spcBef>
              <a:defRPr/>
            </a:pPr>
            <a:fld id="{DB42228D-4FDD-42BE-BFD4-35D91157CF4F}" type="datetime'''''''1''''''''''''''''''''''5''3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153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28"/>
            </p:custDataLst>
          </p:nvPr>
        </p:nvSpPr>
        <p:spPr bwMode="auto">
          <a:xfrm>
            <a:off x="741366" y="5480050"/>
            <a:ext cx="60072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EB363FF6-16AD-4A77-BD20-AAAC435A8882}" type="datetime'''''''''''''''''''''''''''''''''''''''''''''''''''0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3176445" y="5673725"/>
            <a:ext cx="309147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699C9CA5-5041-41E2-980A-A82FAEBBD6F0}" type="datetime'''''''''''''''''''''''2''''0''''''''''''''1''''2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2012</a:t>
            </a:fld>
            <a:r>
              <a:rPr lang="pt-PT" sz="1000">
                <a:solidFill>
                  <a:schemeClr val="tx1"/>
                </a:solidFill>
              </a:rPr>
              <a:t>E</a:t>
            </a:r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3620386" y="5673725"/>
            <a:ext cx="309146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B4E58AE3-B523-4AB1-8E6E-C0F831FFC729}" type="datetime'''''''''''''''2''0''''''''''''''''''1''''''''3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2013</a:t>
            </a:fld>
            <a:r>
              <a:rPr lang="pt-PT" sz="1000">
                <a:solidFill>
                  <a:schemeClr val="tx1"/>
                </a:solidFill>
              </a:rPr>
              <a:t>E</a:t>
            </a:r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31"/>
            </p:custDataLst>
          </p:nvPr>
        </p:nvSpPr>
        <p:spPr bwMode="auto">
          <a:xfrm>
            <a:off x="2316402" y="5673725"/>
            <a:ext cx="252006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E8077377-ED42-4E77-B5D2-941F7551F60F}" type="datetime'''''''''''''''''''''''''''2''''''''''''''0''1''''''''''0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2010</a:t>
            </a:fld>
            <a:endParaRPr lang="pt-PT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32"/>
            </p:custDataLst>
          </p:nvPr>
        </p:nvSpPr>
        <p:spPr bwMode="auto">
          <a:xfrm>
            <a:off x="2760342" y="5673725"/>
            <a:ext cx="252006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spcBef>
                <a:spcPct val="0"/>
              </a:spcBef>
              <a:defRPr/>
            </a:pPr>
            <a:fld id="{7390A4B6-1096-4461-8931-AAC4273AF134}" type="datetime'''''2''''''0''''''1''''''''''''''1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2011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Rectangle 47"/>
          <p:cNvSpPr/>
          <p:nvPr>
            <p:custDataLst>
              <p:tags r:id="rId33"/>
            </p:custDataLst>
          </p:nvPr>
        </p:nvSpPr>
        <p:spPr bwMode="auto">
          <a:xfrm>
            <a:off x="621224" y="4146550"/>
            <a:ext cx="180214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85948658-A7EF-4855-ADCA-A3179C6AE8FC}" type="datetime'''''''''''''''''''''''''10''''''''''''''''''''''''0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ctangle 48"/>
          <p:cNvSpPr/>
          <p:nvPr>
            <p:custDataLst>
              <p:tags r:id="rId34"/>
            </p:custDataLst>
          </p:nvPr>
        </p:nvSpPr>
        <p:spPr bwMode="auto">
          <a:xfrm>
            <a:off x="621224" y="3479800"/>
            <a:ext cx="180214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EC3FD728-81D6-4DCA-8955-14C988E24922}" type="datetime'''''1''''''''''50''''''''''''''''''''''''''''''''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35"/>
            </p:custDataLst>
          </p:nvPr>
        </p:nvSpPr>
        <p:spPr bwMode="auto">
          <a:xfrm>
            <a:off x="621224" y="2813050"/>
            <a:ext cx="180214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8CE39F8C-8E1B-446F-BB52-BEC9566660D5}" type="datetime'''''''''''2''''''''''''0''''''''''0''''''''''''''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1780" name="Object 44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298275896"/>
              </p:ext>
            </p:extLst>
          </p:nvPr>
        </p:nvGraphicFramePr>
        <p:xfrm>
          <a:off x="5274539" y="2794000"/>
          <a:ext cx="3331751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hart" r:id="rId62" imgW="3609919" imgH="2914743" progId="MSGraph.Chart.8">
                  <p:embed followColorScheme="full"/>
                </p:oleObj>
              </mc:Choice>
              <mc:Fallback>
                <p:oleObj name="Chart" r:id="rId62" imgW="3609919" imgH="29147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539" y="2794000"/>
                        <a:ext cx="3331751" cy="29146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>
            <p:custDataLst>
              <p:tags r:id="rId37"/>
            </p:custDataLst>
          </p:nvPr>
        </p:nvSpPr>
        <p:spPr bwMode="auto">
          <a:xfrm>
            <a:off x="6051068" y="5673725"/>
            <a:ext cx="24028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spcBef>
                <a:spcPct val="0"/>
              </a:spcBef>
              <a:defRPr/>
            </a:pPr>
            <a:fld id="{79351C25-F8E7-4A9D-86B5-8065B8E12D19}" type="datetime'''''2''''0''''0''''''''''''''''''''''''''''8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2008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5" name="Rectangle 74"/>
          <p:cNvSpPr/>
          <p:nvPr>
            <p:custDataLst>
              <p:tags r:id="rId38"/>
            </p:custDataLst>
          </p:nvPr>
        </p:nvSpPr>
        <p:spPr bwMode="auto">
          <a:xfrm>
            <a:off x="6833458" y="5673725"/>
            <a:ext cx="24028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spcBef>
                <a:spcPct val="0"/>
              </a:spcBef>
              <a:defRPr/>
            </a:pPr>
            <a:fld id="{26D5AECF-25CE-49F9-A095-73F68F769093}" type="datetime'''''''''''''''''2''0''''''''''0''''''''''''''9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2009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3" name="Rectangle 72"/>
          <p:cNvSpPr/>
          <p:nvPr>
            <p:custDataLst>
              <p:tags r:id="rId39"/>
            </p:custDataLst>
          </p:nvPr>
        </p:nvSpPr>
        <p:spPr bwMode="auto">
          <a:xfrm>
            <a:off x="5277469" y="5673725"/>
            <a:ext cx="24028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spcBef>
                <a:spcPct val="0"/>
              </a:spcBef>
              <a:defRPr/>
            </a:pPr>
            <a:fld id="{110EB196-94F2-4A20-A5D6-2B0011D0F1DE}" type="datetime'''''''''''''''''''''''''''20''''''''''''''07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2007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40"/>
            </p:custDataLst>
          </p:nvPr>
        </p:nvSpPr>
        <p:spPr bwMode="auto">
          <a:xfrm>
            <a:off x="7607057" y="5673725"/>
            <a:ext cx="24028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spcBef>
                <a:spcPct val="0"/>
              </a:spcBef>
              <a:defRPr/>
            </a:pPr>
            <a:fld id="{C10E7824-057D-4544-873B-566F72719527}" type="datetime'''''''''''2''''''''''''''01''''''''''''''''''''''''0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7" name="Rectangle 46"/>
          <p:cNvSpPr/>
          <p:nvPr>
            <p:custDataLst>
              <p:tags r:id="rId41"/>
            </p:custDataLst>
          </p:nvPr>
        </p:nvSpPr>
        <p:spPr bwMode="auto">
          <a:xfrm>
            <a:off x="8618011" y="3041650"/>
            <a:ext cx="187539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Bank A</a:t>
            </a:r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7" name="Rectangle 76"/>
          <p:cNvSpPr/>
          <p:nvPr>
            <p:custDataLst>
              <p:tags r:id="rId42"/>
            </p:custDataLst>
          </p:nvPr>
        </p:nvSpPr>
        <p:spPr bwMode="auto">
          <a:xfrm>
            <a:off x="5154397" y="4813300"/>
            <a:ext cx="14944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657DAB6C-87E3-491A-93F6-644A5F5305E1}" type="datetime'''''''''''''''''''0'''''''''''''''''''''''',''''''''''''''5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0,5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8" name="Rectangle 77"/>
          <p:cNvSpPr/>
          <p:nvPr>
            <p:custDataLst>
              <p:tags r:id="rId43"/>
            </p:custDataLst>
          </p:nvPr>
        </p:nvSpPr>
        <p:spPr bwMode="auto">
          <a:xfrm>
            <a:off x="5154397" y="4146550"/>
            <a:ext cx="14944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E12FED50-F05E-4BFE-87E1-CB5F5E785E6F}" type="datetime'''''''''''''''''''''''''''1'''''''''''''''''''''',0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1,0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44"/>
            </p:custDataLst>
          </p:nvPr>
        </p:nvSpPr>
        <p:spPr bwMode="auto">
          <a:xfrm>
            <a:off x="5154397" y="5480050"/>
            <a:ext cx="14944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C89452B5-E954-4238-A3E3-3C81239CB200}" type="datetime'''''''0'''''''''',''''0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0,0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45"/>
            </p:custDataLst>
          </p:nvPr>
        </p:nvSpPr>
        <p:spPr bwMode="auto">
          <a:xfrm>
            <a:off x="5154397" y="2813050"/>
            <a:ext cx="14944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8BA2AD46-BDDF-4204-B07F-3D3998E0A496}" type="datetime'2'',''''''''''''''''0''''''''''''''''''''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2,0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46"/>
            </p:custDataLst>
          </p:nvPr>
        </p:nvSpPr>
        <p:spPr bwMode="auto">
          <a:xfrm>
            <a:off x="8618011" y="4057650"/>
            <a:ext cx="208051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Bank E</a:t>
            </a:r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/>
          <p:cNvSpPr/>
          <p:nvPr>
            <p:custDataLst>
              <p:tags r:id="rId47"/>
            </p:custDataLst>
          </p:nvPr>
        </p:nvSpPr>
        <p:spPr bwMode="auto">
          <a:xfrm>
            <a:off x="8380656" y="5673725"/>
            <a:ext cx="24028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spcBef>
                <a:spcPct val="0"/>
              </a:spcBef>
              <a:defRPr/>
            </a:pPr>
            <a:fld id="{3EFAF174-1C39-4341-938C-F05C64BE13C9}" type="datetime'2''''0''''''''''''1''''''''''''1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defRPr/>
              </a:pPr>
              <a:t>2011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4" name="Rectangle 43"/>
          <p:cNvSpPr/>
          <p:nvPr>
            <p:custDataLst>
              <p:tags r:id="rId48"/>
            </p:custDataLst>
          </p:nvPr>
        </p:nvSpPr>
        <p:spPr bwMode="auto">
          <a:xfrm>
            <a:off x="5154397" y="2566988"/>
            <a:ext cx="950883" cy="182562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>
              <a:spcBef>
                <a:spcPct val="0"/>
              </a:spcBef>
              <a:defRPr/>
            </a:pPr>
            <a:r>
              <a:rPr lang="pt-PT" sz="1200">
                <a:solidFill>
                  <a:schemeClr val="tx1"/>
                </a:solidFill>
                <a:sym typeface="+mn-lt"/>
              </a:rPr>
              <a:t>Cost-of-risk (%)</a:t>
            </a:r>
            <a:r>
              <a:rPr lang="pt-PT" sz="1200" baseline="30000">
                <a:solidFill>
                  <a:schemeClr val="tx1"/>
                </a:solidFill>
                <a:sym typeface="+mn-lt"/>
              </a:rPr>
              <a:t>1</a:t>
            </a:r>
            <a:r>
              <a:rPr lang="pt-PT" sz="1200">
                <a:solidFill>
                  <a:schemeClr val="tx1"/>
                </a:solidFill>
                <a:sym typeface="+mn-lt"/>
              </a:rPr>
              <a:t> </a:t>
            </a:r>
            <a:endParaRPr lang="pt-PT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0" name="Rectangle 79"/>
          <p:cNvSpPr/>
          <p:nvPr>
            <p:custDataLst>
              <p:tags r:id="rId49"/>
            </p:custDataLst>
          </p:nvPr>
        </p:nvSpPr>
        <p:spPr bwMode="auto">
          <a:xfrm>
            <a:off x="8618011" y="3854450"/>
            <a:ext cx="175818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Bank C</a:t>
            </a:r>
            <a:endParaRPr lang="pt-PT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1" name="Rectangle 80"/>
          <p:cNvSpPr/>
          <p:nvPr>
            <p:custDataLst>
              <p:tags r:id="rId50"/>
            </p:custDataLst>
          </p:nvPr>
        </p:nvSpPr>
        <p:spPr bwMode="auto">
          <a:xfrm>
            <a:off x="8618011" y="4527550"/>
            <a:ext cx="153841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Bank D</a:t>
            </a:r>
            <a:endParaRPr lang="pt-PT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82" name="Rectangle 81"/>
          <p:cNvSpPr/>
          <p:nvPr>
            <p:custDataLst>
              <p:tags r:id="rId51"/>
            </p:custDataLst>
          </p:nvPr>
        </p:nvSpPr>
        <p:spPr bwMode="auto">
          <a:xfrm>
            <a:off x="8618011" y="3460750"/>
            <a:ext cx="427824" cy="3048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spcBef>
                <a:spcPct val="0"/>
              </a:spcBef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Bank B</a:t>
            </a:r>
            <a:endParaRPr lang="pt-PT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9" name="Rectangle 78"/>
          <p:cNvSpPr/>
          <p:nvPr>
            <p:custDataLst>
              <p:tags r:id="rId52"/>
            </p:custDataLst>
          </p:nvPr>
        </p:nvSpPr>
        <p:spPr bwMode="auto">
          <a:xfrm>
            <a:off x="5154397" y="3479800"/>
            <a:ext cx="14944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spcBef>
                <a:spcPct val="0"/>
              </a:spcBef>
              <a:defRPr/>
            </a:pPr>
            <a:fld id="{62F81463-5234-4C7D-895A-989D89FF806C}" type="datetime'''''''''''''''''''1'',''''''''''''''''''''''''''''''''5'''''">
              <a:rPr lang="en-US" sz="100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1,5</a:t>
            </a:fld>
            <a:endParaRPr lang="pt-PT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1797" name="Freeform 29"/>
          <p:cNvSpPr>
            <a:spLocks/>
          </p:cNvSpPr>
          <p:nvPr>
            <p:custDataLst>
              <p:tags r:id="rId53"/>
            </p:custDataLst>
          </p:nvPr>
        </p:nvSpPr>
        <p:spPr bwMode="gray">
          <a:xfrm rot="5400000">
            <a:off x="7267511" y="3662577"/>
            <a:ext cx="2271712" cy="38533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  <p:cxnSp>
        <p:nvCxnSpPr>
          <p:cNvPr id="31799" name="AutoShape 3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gray">
          <a:xfrm>
            <a:off x="7293516" y="3221038"/>
            <a:ext cx="993372" cy="139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BCG_FootNote_Box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35150" y="6324601"/>
            <a:ext cx="8270770" cy="32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800" dirty="0">
                <a:solidFill>
                  <a:schemeClr val="tx2"/>
                </a:solidFill>
                <a:latin typeface="+mn-lt"/>
              </a:rPr>
              <a:t>1. </a:t>
            </a:r>
            <a:r>
              <a:rPr lang="pt-PT" sz="800" dirty="0">
                <a:solidFill>
                  <a:schemeClr val="tx2"/>
                </a:solidFill>
                <a:latin typeface="Arial" charset="0"/>
              </a:rPr>
              <a:t>Imparidades de crédito/  crédito total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800" dirty="0" err="1" smtClean="0">
                <a:solidFill>
                  <a:schemeClr val="tx2"/>
                </a:solidFill>
                <a:latin typeface="+mn-lt"/>
              </a:rPr>
              <a:t>Source</a:t>
            </a:r>
            <a:r>
              <a:rPr lang="pt-PT" sz="8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PT" sz="800" dirty="0">
                <a:solidFill>
                  <a:schemeClr val="tx2"/>
                </a:solidFill>
                <a:latin typeface="+mn-lt"/>
              </a:rPr>
              <a:t>FMI; CGD</a:t>
            </a:r>
          </a:p>
        </p:txBody>
      </p:sp>
    </p:spTree>
    <p:extLst>
      <p:ext uri="{BB962C8B-B14F-4D97-AF65-F5344CB8AC3E}">
        <p14:creationId xmlns:p14="http://schemas.microsoft.com/office/powerpoint/2010/main" val="7132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bg1"/>
                </a:solidFill>
              </a:rPr>
              <a:t>Financing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the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Economy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PT" dirty="0" smtClean="0"/>
              <a:t>In </a:t>
            </a:r>
            <a:r>
              <a:rPr lang="pt-PT" dirty="0" err="1" smtClean="0"/>
              <a:t>spite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adverse </a:t>
            </a:r>
            <a:r>
              <a:rPr lang="pt-PT" dirty="0" err="1" smtClean="0"/>
              <a:t>environment</a:t>
            </a:r>
            <a:r>
              <a:rPr lang="pt-PT" dirty="0" smtClean="0"/>
              <a:t> (</a:t>
            </a:r>
            <a:r>
              <a:rPr lang="pt-PT" dirty="0" err="1" smtClean="0"/>
              <a:t>legacy</a:t>
            </a:r>
            <a:r>
              <a:rPr lang="pt-PT" dirty="0" smtClean="0"/>
              <a:t>, </a:t>
            </a:r>
            <a:r>
              <a:rPr lang="pt-PT" dirty="0" err="1" smtClean="0"/>
              <a:t>prospects</a:t>
            </a:r>
            <a:r>
              <a:rPr lang="pt-PT" dirty="0" smtClean="0"/>
              <a:t> for </a:t>
            </a:r>
            <a:r>
              <a:rPr lang="pt-PT" dirty="0" err="1" smtClean="0"/>
              <a:t>euribor</a:t>
            </a:r>
            <a:r>
              <a:rPr lang="pt-PT" b="1" dirty="0" smtClean="0"/>
              <a:t>) </a:t>
            </a:r>
            <a:r>
              <a:rPr lang="pt-PT" b="1" dirty="0" err="1" smtClean="0"/>
              <a:t>banks</a:t>
            </a:r>
            <a:r>
              <a:rPr lang="pt-PT" b="1" dirty="0" smtClean="0"/>
              <a:t> are </a:t>
            </a:r>
            <a:r>
              <a:rPr lang="pt-PT" dirty="0" smtClean="0"/>
              <a:t>–for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moment</a:t>
            </a:r>
            <a:r>
              <a:rPr lang="pt-PT" dirty="0" smtClean="0"/>
              <a:t>—</a:t>
            </a:r>
            <a:r>
              <a:rPr lang="pt-PT" b="1" dirty="0" err="1" smtClean="0"/>
              <a:t>capitalized</a:t>
            </a:r>
            <a:r>
              <a:rPr lang="pt-PT" b="1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b="1" dirty="0" err="1" smtClean="0"/>
              <a:t>strong</a:t>
            </a:r>
            <a:r>
              <a:rPr lang="pt-PT" b="1" dirty="0" smtClean="0"/>
              <a:t> </a:t>
            </a:r>
            <a:r>
              <a:rPr lang="pt-PT" b="1" dirty="0" err="1" smtClean="0"/>
              <a:t>liquidity</a:t>
            </a:r>
            <a:r>
              <a:rPr lang="pt-PT" b="1" dirty="0" smtClean="0"/>
              <a:t> </a:t>
            </a:r>
            <a:r>
              <a:rPr lang="pt-PT" b="1" dirty="0" err="1" smtClean="0"/>
              <a:t>positions</a:t>
            </a:r>
            <a:r>
              <a:rPr lang="pt-PT" b="1" dirty="0" smtClean="0"/>
              <a:t> </a:t>
            </a:r>
            <a:r>
              <a:rPr lang="pt-PT" dirty="0" smtClean="0"/>
              <a:t>(</a:t>
            </a:r>
            <a:r>
              <a:rPr lang="pt-PT" b="1" dirty="0" err="1" smtClean="0"/>
              <a:t>deposits</a:t>
            </a:r>
            <a:r>
              <a:rPr lang="pt-PT" b="1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remained</a:t>
            </a:r>
            <a:r>
              <a:rPr lang="pt-PT" dirty="0" smtClean="0"/>
              <a:t> </a:t>
            </a:r>
            <a:r>
              <a:rPr lang="pt-PT" b="1" dirty="0" err="1" smtClean="0"/>
              <a:t>stable</a:t>
            </a:r>
            <a:r>
              <a:rPr lang="pt-PT" dirty="0" smtClean="0"/>
              <a:t>, </a:t>
            </a:r>
            <a:r>
              <a:rPr lang="pt-PT" b="1" dirty="0" err="1" smtClean="0"/>
              <a:t>banks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b="1" dirty="0" err="1" smtClean="0"/>
              <a:t>deleveraging</a:t>
            </a:r>
            <a:r>
              <a:rPr lang="pt-PT" dirty="0" smtClean="0"/>
              <a:t> in </a:t>
            </a:r>
            <a:r>
              <a:rPr lang="pt-PT" dirty="0" err="1" smtClean="0"/>
              <a:t>line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adjustment</a:t>
            </a:r>
            <a:r>
              <a:rPr lang="pt-PT" dirty="0" smtClean="0"/>
              <a:t> </a:t>
            </a:r>
            <a:r>
              <a:rPr lang="pt-PT" dirty="0" err="1" smtClean="0"/>
              <a:t>program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as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recently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b="1" dirty="0" err="1" smtClean="0"/>
              <a:t>system</a:t>
            </a:r>
            <a:r>
              <a:rPr lang="pt-PT" b="1" dirty="0" smtClean="0"/>
              <a:t> </a:t>
            </a:r>
            <a:r>
              <a:rPr lang="pt-PT" b="1" dirty="0" err="1" smtClean="0"/>
              <a:t>has</a:t>
            </a:r>
            <a:r>
              <a:rPr lang="pt-PT" b="1" dirty="0" smtClean="0"/>
              <a:t> </a:t>
            </a:r>
            <a:r>
              <a:rPr lang="pt-PT" b="1" dirty="0" err="1" smtClean="0"/>
              <a:t>reduced</a:t>
            </a:r>
            <a:r>
              <a:rPr lang="pt-PT" b="1" dirty="0" smtClean="0"/>
              <a:t> </a:t>
            </a:r>
            <a:r>
              <a:rPr lang="pt-PT" b="1" dirty="0" err="1" smtClean="0"/>
              <a:t>its</a:t>
            </a:r>
            <a:r>
              <a:rPr lang="pt-PT" b="1" dirty="0" smtClean="0"/>
              <a:t> ECB funding </a:t>
            </a:r>
            <a:r>
              <a:rPr lang="pt-PT" dirty="0" smtClean="0"/>
              <a:t>(3,5B </a:t>
            </a:r>
            <a:r>
              <a:rPr lang="pt-PT" dirty="0" err="1" smtClean="0"/>
              <a:t>returned</a:t>
            </a:r>
            <a:r>
              <a:rPr lang="pt-PT" dirty="0" smtClean="0"/>
              <a:t> in </a:t>
            </a:r>
            <a:r>
              <a:rPr lang="pt-PT" dirty="0" err="1" smtClean="0"/>
              <a:t>January</a:t>
            </a:r>
            <a:r>
              <a:rPr lang="pt-PT" dirty="0" smtClean="0"/>
              <a:t> </a:t>
            </a:r>
            <a:r>
              <a:rPr lang="pt-PT" dirty="0" err="1" smtClean="0"/>
              <a:t>alone</a:t>
            </a:r>
            <a:r>
              <a:rPr lang="pt-PT" dirty="0" smtClean="0"/>
              <a:t>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PT" dirty="0" smtClean="0"/>
              <a:t>Portugal </a:t>
            </a:r>
            <a:r>
              <a:rPr lang="pt-PT" dirty="0" err="1" smtClean="0"/>
              <a:t>still</a:t>
            </a:r>
            <a:r>
              <a:rPr lang="pt-PT" dirty="0" smtClean="0"/>
              <a:t> </a:t>
            </a:r>
            <a:r>
              <a:rPr lang="pt-PT" dirty="0" err="1" smtClean="0"/>
              <a:t>presents</a:t>
            </a:r>
            <a:r>
              <a:rPr lang="pt-PT" dirty="0" smtClean="0"/>
              <a:t> </a:t>
            </a:r>
            <a:r>
              <a:rPr lang="pt-PT" b="1" dirty="0" err="1" smtClean="0"/>
              <a:t>very</a:t>
            </a:r>
            <a:r>
              <a:rPr lang="pt-PT" b="1" dirty="0" smtClean="0"/>
              <a:t> </a:t>
            </a:r>
            <a:r>
              <a:rPr lang="pt-PT" b="1" dirty="0" err="1" smtClean="0"/>
              <a:t>high</a:t>
            </a:r>
            <a:r>
              <a:rPr lang="pt-PT" b="1" dirty="0" smtClean="0"/>
              <a:t> </a:t>
            </a:r>
            <a:r>
              <a:rPr lang="pt-PT" b="1" dirty="0" err="1" smtClean="0"/>
              <a:t>levels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credit</a:t>
            </a:r>
            <a:r>
              <a:rPr lang="pt-PT" b="1" dirty="0" smtClean="0"/>
              <a:t> </a:t>
            </a:r>
            <a:r>
              <a:rPr lang="pt-PT" b="1" dirty="0" err="1" smtClean="0"/>
              <a:t>financing</a:t>
            </a:r>
            <a:r>
              <a:rPr lang="pt-PT" dirty="0" smtClean="0"/>
              <a:t> (non financial </a:t>
            </a:r>
            <a:r>
              <a:rPr lang="pt-PT" dirty="0" err="1" smtClean="0"/>
              <a:t>companies</a:t>
            </a:r>
            <a:r>
              <a:rPr lang="pt-PT" dirty="0" smtClean="0"/>
              <a:t> are </a:t>
            </a:r>
            <a:r>
              <a:rPr lang="pt-PT" dirty="0" err="1" smtClean="0"/>
              <a:t>undercapitalized</a:t>
            </a:r>
            <a:r>
              <a:rPr lang="pt-PT" dirty="0" smtClean="0"/>
              <a:t>):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PT" dirty="0" err="1" smtClean="0"/>
              <a:t>Small</a:t>
            </a:r>
            <a:r>
              <a:rPr lang="pt-PT" dirty="0" smtClean="0"/>
              <a:t> </a:t>
            </a:r>
            <a:r>
              <a:rPr lang="pt-PT" dirty="0" err="1" smtClean="0"/>
              <a:t>access</a:t>
            </a:r>
            <a:r>
              <a:rPr lang="pt-PT" dirty="0" smtClean="0"/>
              <a:t> to capital </a:t>
            </a:r>
            <a:r>
              <a:rPr lang="pt-PT" dirty="0" err="1" smtClean="0"/>
              <a:t>markets</a:t>
            </a:r>
            <a:r>
              <a:rPr lang="pt-PT" dirty="0" smtClean="0"/>
              <a:t>;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PT" dirty="0" err="1" smtClean="0"/>
              <a:t>SMEs</a:t>
            </a:r>
            <a:r>
              <a:rPr lang="pt-PT" dirty="0" smtClean="0"/>
              <a:t> </a:t>
            </a:r>
            <a:r>
              <a:rPr lang="pt-PT" dirty="0" err="1" smtClean="0"/>
              <a:t>totally</a:t>
            </a:r>
            <a:r>
              <a:rPr lang="pt-PT" dirty="0" smtClean="0"/>
              <a:t> </a:t>
            </a:r>
            <a:r>
              <a:rPr lang="pt-PT" dirty="0" err="1" smtClean="0"/>
              <a:t>dependent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credit</a:t>
            </a:r>
            <a:r>
              <a:rPr lang="pt-PT" dirty="0" smtClean="0"/>
              <a:t> for </a:t>
            </a:r>
            <a:r>
              <a:rPr lang="pt-PT" dirty="0" err="1" smtClean="0"/>
              <a:t>financing</a:t>
            </a:r>
            <a:r>
              <a:rPr lang="pt-PT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pt-PT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86470"/>
              </p:ext>
            </p:extLst>
          </p:nvPr>
        </p:nvGraphicFramePr>
        <p:xfrm>
          <a:off x="1315705" y="1557339"/>
          <a:ext cx="6779248" cy="4465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362"/>
                <a:gridCol w="3275586"/>
                <a:gridCol w="1874300"/>
              </a:tblGrid>
              <a:tr h="42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Market Cap /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GDP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2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6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Portugal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PSI-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Geral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27,50%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Spain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Madrid Stock Exchange Stock Index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38,12%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Deutsche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Borse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AG Composite Index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46,91%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9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France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CAC All-Share Index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59,06%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UK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FTSE All-Share Index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146,90%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</a:rPr>
                        <a:t>USA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NYSE Composite Index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112,16%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2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2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1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Source: Bloomberg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IMF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94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Market cap of December 2012  and GDP of 2011.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3299" marR="6329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45" name="Rectangle 1"/>
          <p:cNvSpPr>
            <a:spLocks noChangeArrowheads="1"/>
          </p:cNvSpPr>
          <p:nvPr/>
        </p:nvSpPr>
        <p:spPr bwMode="auto">
          <a:xfrm>
            <a:off x="2332518" y="248929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46" name="TextBox 3"/>
          <p:cNvSpPr txBox="1">
            <a:spLocks noChangeArrowheads="1"/>
          </p:cNvSpPr>
          <p:nvPr/>
        </p:nvSpPr>
        <p:spPr bwMode="auto">
          <a:xfrm>
            <a:off x="1514965" y="404813"/>
            <a:ext cx="41200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sz="2000"/>
              <a:t>Fraco recurso ao mercado de capitais</a:t>
            </a:r>
            <a:endParaRPr lang="en-US" sz="2000"/>
          </a:p>
        </p:txBody>
      </p:sp>
      <p:sp>
        <p:nvSpPr>
          <p:cNvPr id="4" name="Rounded Rectangle 3"/>
          <p:cNvSpPr/>
          <p:nvPr/>
        </p:nvSpPr>
        <p:spPr>
          <a:xfrm>
            <a:off x="1619672" y="404813"/>
            <a:ext cx="6840760" cy="5759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800" dirty="0" smtClean="0"/>
              <a:t>Capital </a:t>
            </a:r>
            <a:r>
              <a:rPr lang="pt-PT" sz="1800" dirty="0" err="1" smtClean="0"/>
              <a:t>Markets</a:t>
            </a:r>
            <a:r>
              <a:rPr lang="pt-PT" sz="1800" dirty="0" smtClean="0"/>
              <a:t> play a </a:t>
            </a:r>
            <a:r>
              <a:rPr lang="pt-PT" sz="1800" dirty="0" err="1" smtClean="0"/>
              <a:t>lesser</a:t>
            </a:r>
            <a:r>
              <a:rPr lang="pt-PT" sz="1800" dirty="0" smtClean="0"/>
              <a:t> role in </a:t>
            </a:r>
            <a:r>
              <a:rPr lang="pt-PT" sz="1800" dirty="0" err="1" smtClean="0"/>
              <a:t>corporate</a:t>
            </a:r>
            <a:r>
              <a:rPr lang="pt-PT" sz="1800" dirty="0" smtClean="0"/>
              <a:t> </a:t>
            </a:r>
            <a:r>
              <a:rPr lang="pt-PT" sz="1800" dirty="0" err="1" smtClean="0"/>
              <a:t>financing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3984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1315704" y="273050"/>
            <a:ext cx="7368239" cy="707678"/>
          </a:xfrm>
        </p:spPr>
        <p:txBody>
          <a:bodyPr/>
          <a:lstStyle/>
          <a:p>
            <a:pPr algn="l"/>
            <a:r>
              <a:rPr lang="pt-PT" sz="2800" dirty="0" smtClean="0">
                <a:solidFill>
                  <a:schemeClr val="bg1"/>
                </a:solidFill>
              </a:rPr>
              <a:t>NFC </a:t>
            </a:r>
            <a:r>
              <a:rPr lang="pt-PT" sz="2800" dirty="0" err="1" smtClean="0">
                <a:solidFill>
                  <a:schemeClr val="bg1"/>
                </a:solidFill>
              </a:rPr>
              <a:t>desintermmediated</a:t>
            </a:r>
            <a:r>
              <a:rPr lang="pt-PT" sz="2800" dirty="0" smtClean="0">
                <a:solidFill>
                  <a:schemeClr val="bg1"/>
                </a:solidFill>
              </a:rPr>
              <a:t> funding 2012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3990184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7" y="1557339"/>
            <a:ext cx="8307399" cy="47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360496" cy="758952"/>
          </a:xfrm>
        </p:spPr>
        <p:txBody>
          <a:bodyPr>
            <a:norm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</a:rPr>
              <a:t>Banks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performed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their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first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market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operations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BES in </a:t>
            </a:r>
            <a:r>
              <a:rPr lang="pt-PT" dirty="0" err="1" smtClean="0"/>
              <a:t>Oct</a:t>
            </a:r>
            <a:r>
              <a:rPr lang="pt-PT" dirty="0" smtClean="0"/>
              <a:t> 2012</a:t>
            </a:r>
          </a:p>
          <a:p>
            <a:r>
              <a:rPr lang="pt-PT" dirty="0" smtClean="0"/>
              <a:t>CGD in </a:t>
            </a:r>
            <a:r>
              <a:rPr lang="pt-PT" dirty="0" err="1" smtClean="0"/>
              <a:t>Nov</a:t>
            </a:r>
            <a:r>
              <a:rPr lang="pt-PT" dirty="0" smtClean="0"/>
              <a:t> 2012 (500 M 3 </a:t>
            </a:r>
            <a:r>
              <a:rPr lang="pt-PT" dirty="0" err="1" smtClean="0"/>
              <a:t>yr</a:t>
            </a:r>
            <a:r>
              <a:rPr lang="pt-PT" dirty="0" smtClean="0"/>
              <a:t> </a:t>
            </a:r>
            <a:r>
              <a:rPr lang="pt-PT" dirty="0" err="1" smtClean="0"/>
              <a:t>bonds</a:t>
            </a:r>
            <a:r>
              <a:rPr lang="pt-PT" dirty="0" smtClean="0"/>
              <a:t>)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January</a:t>
            </a:r>
            <a:r>
              <a:rPr lang="pt-PT" dirty="0" smtClean="0"/>
              <a:t> 2013 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Strategic</a:t>
            </a:r>
            <a:r>
              <a:rPr lang="pt-PT" dirty="0" smtClean="0"/>
              <a:t> </a:t>
            </a:r>
            <a:r>
              <a:rPr lang="pt-PT" dirty="0" err="1" smtClean="0"/>
              <a:t>Challenges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Short to </a:t>
            </a:r>
            <a:r>
              <a:rPr lang="en-US" smtClean="0"/>
              <a:t>medium term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59632" y="1651883"/>
            <a:ext cx="69127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Overcome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Macroeconomic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constraints</a:t>
            </a:r>
            <a:endParaRPr lang="en-US" sz="1600" dirty="0" smtClean="0">
              <a:solidFill>
                <a:srgbClr val="003366"/>
              </a:solidFill>
            </a:endParaRPr>
          </a:p>
          <a:p>
            <a:pPr lvl="1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structural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inbalances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(</a:t>
            </a:r>
            <a:r>
              <a:rPr lang="pt-PT" i="1" dirty="0" err="1" smtClean="0">
                <a:solidFill>
                  <a:srgbClr val="003366"/>
                </a:solidFill>
                <a:ea typeface="Times New Roman" pitchFamily="18" charset="0"/>
              </a:rPr>
              <a:t>leverage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)</a:t>
            </a:r>
            <a:endParaRPr lang="en-US" b="0" dirty="0" smtClean="0">
              <a:solidFill>
                <a:srgbClr val="003366"/>
              </a:solidFill>
            </a:endParaRP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Negative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growth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and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asset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devaluation</a:t>
            </a:r>
            <a:endParaRPr lang="en-US" b="0" dirty="0" smtClean="0">
              <a:solidFill>
                <a:srgbClr val="003366"/>
              </a:solidFill>
            </a:endParaRP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difficult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access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NFCs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bank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financing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and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capital</a:t>
            </a:r>
            <a:endParaRPr lang="en-US" b="0" dirty="0" smtClean="0">
              <a:solidFill>
                <a:srgbClr val="003366"/>
              </a:solidFill>
            </a:endParaRPr>
          </a:p>
          <a:p>
            <a:pPr algn="just" eaLnBrk="0" hangingPunct="0"/>
            <a:endParaRPr lang="pt-PT" b="0" u="sng" dirty="0" smtClean="0">
              <a:solidFill>
                <a:srgbClr val="003366"/>
              </a:solidFill>
              <a:ea typeface="Times New Roman" pitchFamily="18" charset="0"/>
            </a:endParaRPr>
          </a:p>
          <a:p>
            <a:pPr algn="just" eaLnBrk="0" hangingPunct="0"/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Banks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have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been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asked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help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in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reshaping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the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economy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and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its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specialization</a:t>
            </a:r>
            <a:endParaRPr lang="en-US" sz="1600" dirty="0" smtClean="0">
              <a:solidFill>
                <a:srgbClr val="003366"/>
              </a:solidFill>
            </a:endParaRPr>
          </a:p>
          <a:p>
            <a:pPr lvl="1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new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companies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in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tradeable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sectors</a:t>
            </a:r>
            <a:endParaRPr lang="en-US" b="0" dirty="0" smtClean="0">
              <a:solidFill>
                <a:srgbClr val="003366"/>
              </a:solidFill>
            </a:endParaRP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companies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that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face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favorable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market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conditions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endParaRPr lang="en-US" b="0" dirty="0" smtClean="0">
              <a:solidFill>
                <a:srgbClr val="003366"/>
              </a:solidFill>
            </a:endParaRP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companies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that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have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reinvent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themselves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have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a chance to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survive</a:t>
            </a:r>
            <a:endParaRPr lang="en-US" b="0" dirty="0" smtClean="0">
              <a:solidFill>
                <a:srgbClr val="003366"/>
              </a:solidFill>
            </a:endParaRPr>
          </a:p>
          <a:p>
            <a:pPr algn="just" eaLnBrk="0" hangingPunct="0"/>
            <a:endParaRPr lang="pt-PT" b="0" u="sng" dirty="0" smtClean="0">
              <a:solidFill>
                <a:srgbClr val="003366"/>
              </a:solidFill>
              <a:ea typeface="Times New Roman" pitchFamily="18" charset="0"/>
            </a:endParaRPr>
          </a:p>
          <a:p>
            <a:pPr algn="just" eaLnBrk="0" hangingPunct="0"/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Help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improve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NFCs</a:t>
            </a:r>
            <a:r>
              <a:rPr lang="pt-PT" sz="1600" u="sng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sz="1600" u="sng" dirty="0" err="1" smtClean="0">
                <a:solidFill>
                  <a:srgbClr val="003366"/>
                </a:solidFill>
                <a:ea typeface="Times New Roman" pitchFamily="18" charset="0"/>
              </a:rPr>
              <a:t>financing</a:t>
            </a:r>
            <a:endParaRPr lang="en-US" sz="1600" dirty="0" smtClean="0">
              <a:solidFill>
                <a:srgbClr val="003366"/>
              </a:solidFill>
            </a:endParaRPr>
          </a:p>
          <a:p>
            <a:pPr lvl="1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excessive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reliance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on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bank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credit</a:t>
            </a:r>
            <a:endParaRPr lang="en-US" dirty="0" smtClean="0">
              <a:solidFill>
                <a:srgbClr val="003366"/>
              </a:solidFill>
            </a:endParaRPr>
          </a:p>
          <a:p>
            <a:pPr lvl="2" algn="just" eaLnBrk="0" hangingPunct="0">
              <a:buFont typeface="Symbol" pitchFamily="18" charset="2"/>
              <a:buChar char="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Credit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NFCs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amounts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to 210%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GDP (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SMEs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105%)</a:t>
            </a:r>
            <a:endParaRPr lang="en-US" b="0" dirty="0" smtClean="0">
              <a:solidFill>
                <a:srgbClr val="003366"/>
              </a:solidFill>
            </a:endParaRPr>
          </a:p>
          <a:p>
            <a:pPr lvl="2" algn="just" eaLnBrk="0" hangingPunct="0">
              <a:buFont typeface="Symbol" pitchFamily="18" charset="2"/>
              <a:buChar char="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constraints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due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to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banks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profitability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challenges</a:t>
            </a:r>
            <a:endParaRPr lang="en-US" b="0" dirty="0" smtClean="0">
              <a:solidFill>
                <a:srgbClr val="003366"/>
              </a:solidFill>
            </a:endParaRPr>
          </a:p>
          <a:p>
            <a:pPr lvl="1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incipient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access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to capital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markets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and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scarcity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dirty="0" smtClean="0">
                <a:solidFill>
                  <a:srgbClr val="003366"/>
                </a:solidFill>
                <a:ea typeface="Times New Roman" pitchFamily="18" charset="0"/>
              </a:rPr>
              <a:t> capital</a:t>
            </a:r>
            <a:endParaRPr lang="en-US" dirty="0" smtClean="0">
              <a:solidFill>
                <a:srgbClr val="003366"/>
              </a:solidFill>
            </a:endParaRPr>
          </a:p>
          <a:p>
            <a:pPr lvl="2" algn="just" eaLnBrk="0" hangingPunct="0">
              <a:buFont typeface="Symbol" pitchFamily="18" charset="2"/>
              <a:buChar char="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stock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market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cap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35%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GDP</a:t>
            </a:r>
            <a:endParaRPr lang="en-US" b="0" dirty="0" smtClean="0">
              <a:solidFill>
                <a:srgbClr val="003366"/>
              </a:solidFill>
            </a:endParaRPr>
          </a:p>
          <a:p>
            <a:pPr lvl="2" algn="just" eaLnBrk="0" hangingPunct="0">
              <a:buFont typeface="Symbol" pitchFamily="18" charset="2"/>
              <a:buChar char=""/>
            </a:pP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risk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capital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and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private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equity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firms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with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assets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less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than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1,5% </a:t>
            </a:r>
            <a:r>
              <a:rPr lang="pt-PT" b="0" dirty="0" err="1" smtClean="0">
                <a:solidFill>
                  <a:srgbClr val="003366"/>
                </a:solidFill>
                <a:ea typeface="Times New Roman" pitchFamily="18" charset="0"/>
              </a:rPr>
              <a:t>of</a:t>
            </a:r>
            <a:r>
              <a:rPr lang="pt-PT" b="0" dirty="0" smtClean="0">
                <a:solidFill>
                  <a:srgbClr val="003366"/>
                </a:solidFill>
                <a:ea typeface="Times New Roman" pitchFamily="18" charset="0"/>
              </a:rPr>
              <a:t> GDP</a:t>
            </a:r>
            <a:endParaRPr lang="pt-PT" b="0" dirty="0" smtClean="0">
              <a:solidFill>
                <a:srgbClr val="003366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9552" y="1340768"/>
            <a:ext cx="7992888" cy="4896544"/>
          </a:xfrm>
          <a:prstGeom prst="rect">
            <a:avLst/>
          </a:prstGeom>
          <a:noFill/>
          <a:ln w="63500" cap="flat" cmpd="tri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mtClean="0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6375" y="332656"/>
            <a:ext cx="3140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3200" b="0" dirty="0" err="1" smtClean="0">
                <a:solidFill>
                  <a:srgbClr val="FF0000"/>
                </a:solidFill>
              </a:rPr>
              <a:t>The</a:t>
            </a:r>
            <a:r>
              <a:rPr lang="pt-PT" sz="3200" b="0" dirty="0" smtClean="0">
                <a:solidFill>
                  <a:srgbClr val="FF0000"/>
                </a:solidFill>
              </a:rPr>
              <a:t> </a:t>
            </a:r>
            <a:r>
              <a:rPr lang="pt-PT" sz="3200" b="0" dirty="0" err="1" smtClean="0">
                <a:solidFill>
                  <a:srgbClr val="FF0000"/>
                </a:solidFill>
              </a:rPr>
              <a:t>starting</a:t>
            </a:r>
            <a:r>
              <a:rPr lang="pt-PT" sz="3200" b="0" dirty="0" smtClean="0">
                <a:solidFill>
                  <a:srgbClr val="FF0000"/>
                </a:solidFill>
              </a:rPr>
              <a:t> </a:t>
            </a:r>
            <a:r>
              <a:rPr lang="pt-PT" sz="3200" b="0" dirty="0" err="1" smtClean="0">
                <a:solidFill>
                  <a:srgbClr val="FF0000"/>
                </a:solidFill>
              </a:rPr>
              <a:t>point</a:t>
            </a:r>
            <a:endParaRPr lang="pt-PT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bg1"/>
                </a:solidFill>
              </a:rPr>
              <a:t>Main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Restrictions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b="1" dirty="0" err="1" smtClean="0"/>
              <a:t>Large</a:t>
            </a:r>
            <a:r>
              <a:rPr lang="pt-PT" b="1" dirty="0" smtClean="0"/>
              <a:t> </a:t>
            </a:r>
            <a:r>
              <a:rPr lang="pt-PT" b="1" dirty="0" err="1"/>
              <a:t>e</a:t>
            </a:r>
            <a:r>
              <a:rPr lang="pt-PT" b="1" dirty="0" err="1" smtClean="0"/>
              <a:t>xpected</a:t>
            </a:r>
            <a:r>
              <a:rPr lang="pt-PT" b="1" dirty="0" smtClean="0"/>
              <a:t> </a:t>
            </a:r>
            <a:r>
              <a:rPr lang="pt-PT" b="1" dirty="0" err="1" smtClean="0"/>
              <a:t>imparities</a:t>
            </a:r>
            <a:r>
              <a:rPr lang="pt-PT" b="1" dirty="0" smtClean="0"/>
              <a:t> </a:t>
            </a:r>
            <a:r>
              <a:rPr lang="pt-PT" dirty="0" smtClean="0"/>
              <a:t>for 2013 (</a:t>
            </a:r>
            <a:r>
              <a:rPr lang="pt-PT" dirty="0" err="1" smtClean="0"/>
              <a:t>and</a:t>
            </a:r>
            <a:r>
              <a:rPr lang="pt-PT" dirty="0" smtClean="0"/>
              <a:t> to some </a:t>
            </a:r>
            <a:r>
              <a:rPr lang="pt-PT" dirty="0" err="1" smtClean="0"/>
              <a:t>extent</a:t>
            </a:r>
            <a:r>
              <a:rPr lang="pt-PT" dirty="0" smtClean="0"/>
              <a:t> for 2014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beyond</a:t>
            </a:r>
            <a:r>
              <a:rPr lang="pt-PT" dirty="0" smtClean="0"/>
              <a:t>), </a:t>
            </a:r>
          </a:p>
          <a:p>
            <a:r>
              <a:rPr lang="pt-PT" b="1" dirty="0" err="1" smtClean="0"/>
              <a:t>low</a:t>
            </a:r>
            <a:r>
              <a:rPr lang="pt-PT" b="1" dirty="0" smtClean="0"/>
              <a:t> </a:t>
            </a:r>
            <a:r>
              <a:rPr lang="pt-PT" b="1" dirty="0" err="1" smtClean="0"/>
              <a:t>euribor</a:t>
            </a:r>
            <a:r>
              <a:rPr lang="pt-PT" b="1" dirty="0"/>
              <a:t> </a:t>
            </a:r>
          </a:p>
          <a:p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large</a:t>
            </a:r>
            <a:r>
              <a:rPr lang="pt-PT" dirty="0" smtClean="0"/>
              <a:t> portfolio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mortgage</a:t>
            </a:r>
            <a:r>
              <a:rPr lang="pt-PT" dirty="0" smtClean="0"/>
              <a:t> </a:t>
            </a:r>
            <a:r>
              <a:rPr lang="pt-PT" dirty="0" err="1" smtClean="0"/>
              <a:t>credit</a:t>
            </a:r>
            <a:r>
              <a:rPr lang="pt-PT" dirty="0" smtClean="0"/>
              <a:t> (</a:t>
            </a:r>
            <a:r>
              <a:rPr lang="pt-PT" dirty="0" err="1" smtClean="0"/>
              <a:t>especially</a:t>
            </a:r>
            <a:r>
              <a:rPr lang="pt-PT" dirty="0" smtClean="0"/>
              <a:t> in CGD—32B—</a:t>
            </a:r>
            <a:r>
              <a:rPr lang="pt-PT" dirty="0" err="1" smtClean="0"/>
              <a:t>and</a:t>
            </a:r>
            <a:r>
              <a:rPr lang="pt-PT" dirty="0" smtClean="0"/>
              <a:t> Millennium, </a:t>
            </a:r>
            <a:r>
              <a:rPr lang="pt-PT" dirty="0" err="1" smtClean="0"/>
              <a:t>the</a:t>
            </a:r>
            <a:r>
              <a:rPr lang="pt-PT" dirty="0" smtClean="0"/>
              <a:t> 2 </a:t>
            </a:r>
            <a:r>
              <a:rPr lang="pt-PT" dirty="0" err="1" smtClean="0"/>
              <a:t>largest</a:t>
            </a:r>
            <a:r>
              <a:rPr lang="pt-PT" dirty="0" smtClean="0"/>
              <a:t> </a:t>
            </a:r>
            <a:r>
              <a:rPr lang="pt-PT" dirty="0" err="1" smtClean="0"/>
              <a:t>banks</a:t>
            </a:r>
            <a:r>
              <a:rPr lang="pt-PT" dirty="0" smtClean="0"/>
              <a:t>) </a:t>
            </a:r>
            <a:r>
              <a:rPr lang="pt-PT" dirty="0" err="1" smtClean="0"/>
              <a:t>with</a:t>
            </a:r>
            <a:r>
              <a:rPr lang="pt-PT" dirty="0" smtClean="0"/>
              <a:t> substancial </a:t>
            </a:r>
            <a:r>
              <a:rPr lang="pt-PT" b="1" dirty="0" smtClean="0"/>
              <a:t>negative </a:t>
            </a:r>
            <a:r>
              <a:rPr lang="pt-PT" b="1" dirty="0" err="1" smtClean="0"/>
              <a:t>carry</a:t>
            </a:r>
            <a:r>
              <a:rPr lang="pt-PT" b="1" dirty="0" smtClean="0"/>
              <a:t> </a:t>
            </a:r>
            <a:r>
              <a:rPr lang="pt-PT" dirty="0" smtClean="0"/>
              <a:t>[</a:t>
            </a:r>
            <a:r>
              <a:rPr lang="pt-PT" dirty="0" err="1" smtClean="0"/>
              <a:t>average</a:t>
            </a:r>
            <a:r>
              <a:rPr lang="pt-PT" dirty="0" smtClean="0"/>
              <a:t> spread </a:t>
            </a:r>
            <a:r>
              <a:rPr lang="pt-PT" dirty="0" err="1" smtClean="0"/>
              <a:t>below</a:t>
            </a:r>
            <a:r>
              <a:rPr lang="pt-PT" dirty="0" smtClean="0"/>
              <a:t> 100.p.p. for a </a:t>
            </a:r>
            <a:r>
              <a:rPr lang="pt-PT" dirty="0" err="1" smtClean="0"/>
              <a:t>current</a:t>
            </a:r>
            <a:r>
              <a:rPr lang="pt-PT" dirty="0" smtClean="0"/>
              <a:t> marginal </a:t>
            </a:r>
            <a:r>
              <a:rPr lang="pt-PT" dirty="0" err="1" smtClean="0"/>
              <a:t>cost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funding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least</a:t>
            </a:r>
            <a:r>
              <a:rPr lang="pt-PT" dirty="0" smtClean="0"/>
              <a:t> 275 p.p. (LTRO))</a:t>
            </a:r>
          </a:p>
          <a:p>
            <a:r>
              <a:rPr lang="pt-PT" dirty="0" err="1" smtClean="0"/>
              <a:t>Limits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contribution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b="1" dirty="0" smtClean="0"/>
              <a:t>non-</a:t>
            </a:r>
            <a:r>
              <a:rPr lang="pt-PT" b="1" dirty="0" err="1" smtClean="0"/>
              <a:t>domestic</a:t>
            </a:r>
            <a:r>
              <a:rPr lang="pt-PT" b="1" dirty="0" smtClean="0"/>
              <a:t> </a:t>
            </a:r>
            <a:r>
              <a:rPr lang="pt-PT" b="1" dirty="0" err="1" smtClean="0"/>
              <a:t>markets</a:t>
            </a:r>
            <a:endParaRPr lang="pt-PT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3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smtClean="0">
                <a:latin typeface="Univers 55" charset="0"/>
                <a:ea typeface="ＭＳ Ｐゴシック" charset="0"/>
                <a:cs typeface="ＭＳ Ｐゴシック" charset="0"/>
              </a:rPr>
              <a:t>Content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311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 smtClean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600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  <p:sp>
        <p:nvSpPr>
          <p:cNvPr id="39942" name="Right Arrow 3"/>
          <p:cNvSpPr>
            <a:spLocks noChangeArrowheads="1"/>
          </p:cNvSpPr>
          <p:nvPr/>
        </p:nvSpPr>
        <p:spPr bwMode="auto">
          <a:xfrm>
            <a:off x="827584" y="2204864"/>
            <a:ext cx="498231" cy="683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BE75"/>
          </a:solidFill>
          <a:ln w="3175">
            <a:solidFill>
              <a:srgbClr val="AABE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bg1"/>
                </a:solidFill>
              </a:rPr>
              <a:t>Main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Restrictions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 err="1" smtClean="0"/>
              <a:t>Impact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DG </a:t>
            </a:r>
            <a:r>
              <a:rPr lang="pt-PT" b="1" dirty="0" err="1" smtClean="0"/>
              <a:t>Comp</a:t>
            </a:r>
            <a:r>
              <a:rPr lang="pt-PT" b="1" dirty="0" smtClean="0"/>
              <a:t> </a:t>
            </a:r>
            <a:r>
              <a:rPr lang="pt-PT" b="1" dirty="0" err="1" smtClean="0"/>
              <a:t>remedies</a:t>
            </a:r>
            <a:r>
              <a:rPr lang="pt-PT" b="1" dirty="0" smtClean="0"/>
              <a:t> </a:t>
            </a:r>
            <a:r>
              <a:rPr lang="pt-PT" dirty="0" smtClean="0"/>
              <a:t>in </a:t>
            </a:r>
            <a:r>
              <a:rPr lang="pt-PT" dirty="0" err="1" smtClean="0"/>
              <a:t>the</a:t>
            </a:r>
            <a:r>
              <a:rPr lang="pt-PT" dirty="0" smtClean="0"/>
              <a:t> case </a:t>
            </a:r>
            <a:r>
              <a:rPr lang="pt-PT" dirty="0" err="1" smtClean="0"/>
              <a:t>of</a:t>
            </a:r>
            <a:r>
              <a:rPr lang="pt-PT" dirty="0" smtClean="0"/>
              <a:t> CGD, Millennium, BPI </a:t>
            </a:r>
            <a:r>
              <a:rPr lang="pt-PT" dirty="0" err="1" smtClean="0"/>
              <a:t>and</a:t>
            </a:r>
            <a:r>
              <a:rPr lang="pt-PT" dirty="0" smtClean="0"/>
              <a:t> Banif</a:t>
            </a:r>
          </a:p>
          <a:p>
            <a:pPr lvl="1"/>
            <a:r>
              <a:rPr lang="pt-PT" dirty="0" err="1" smtClean="0"/>
              <a:t>Reduced</a:t>
            </a:r>
            <a:r>
              <a:rPr lang="pt-PT" dirty="0" smtClean="0"/>
              <a:t> </a:t>
            </a:r>
            <a:r>
              <a:rPr lang="pt-PT" dirty="0" err="1" smtClean="0"/>
              <a:t>branch</a:t>
            </a:r>
            <a:r>
              <a:rPr lang="pt-PT" dirty="0" smtClean="0"/>
              <a:t> network</a:t>
            </a:r>
          </a:p>
          <a:p>
            <a:pPr lvl="1"/>
            <a:r>
              <a:rPr lang="pt-PT" dirty="0" smtClean="0"/>
              <a:t>Sale </a:t>
            </a:r>
            <a:r>
              <a:rPr lang="pt-PT" dirty="0" err="1" smtClean="0"/>
              <a:t>of</a:t>
            </a:r>
            <a:r>
              <a:rPr lang="pt-PT" dirty="0" smtClean="0"/>
              <a:t> non-core </a:t>
            </a:r>
            <a:r>
              <a:rPr lang="pt-PT" dirty="0" err="1" smtClean="0"/>
              <a:t>assets</a:t>
            </a:r>
            <a:endParaRPr lang="pt-PT" dirty="0" smtClean="0"/>
          </a:p>
          <a:p>
            <a:pPr lvl="1"/>
            <a:r>
              <a:rPr lang="pt-PT" dirty="0" smtClean="0"/>
              <a:t> </a:t>
            </a:r>
            <a:r>
              <a:rPr lang="pt-PT" dirty="0" err="1" smtClean="0"/>
              <a:t>possible</a:t>
            </a:r>
            <a:r>
              <a:rPr lang="pt-PT" dirty="0" smtClean="0"/>
              <a:t> </a:t>
            </a:r>
            <a:r>
              <a:rPr lang="pt-PT" dirty="0" err="1" smtClean="0"/>
              <a:t>forced</a:t>
            </a:r>
            <a:r>
              <a:rPr lang="pt-PT" dirty="0" smtClean="0"/>
              <a:t> sale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Banif’s</a:t>
            </a:r>
            <a:r>
              <a:rPr lang="pt-PT" dirty="0" smtClean="0"/>
              <a:t> </a:t>
            </a:r>
            <a:r>
              <a:rPr lang="pt-PT" dirty="0" err="1" smtClean="0"/>
              <a:t>operations</a:t>
            </a:r>
            <a:r>
              <a:rPr lang="pt-PT" dirty="0" smtClean="0"/>
              <a:t> </a:t>
            </a:r>
            <a:r>
              <a:rPr lang="pt-PT" dirty="0" err="1" smtClean="0"/>
              <a:t>outside</a:t>
            </a:r>
            <a:r>
              <a:rPr lang="pt-PT" dirty="0" smtClean="0"/>
              <a:t> Madeira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Azores</a:t>
            </a:r>
            <a:endParaRPr lang="pt-PT" dirty="0" smtClean="0"/>
          </a:p>
          <a:p>
            <a:r>
              <a:rPr lang="pt-PT" dirty="0" err="1" smtClean="0"/>
              <a:t>Continued</a:t>
            </a:r>
            <a:r>
              <a:rPr lang="pt-PT" dirty="0" smtClean="0"/>
              <a:t> </a:t>
            </a:r>
            <a:r>
              <a:rPr lang="pt-PT" dirty="0" err="1" smtClean="0"/>
              <a:t>effort</a:t>
            </a:r>
            <a:r>
              <a:rPr lang="pt-PT" dirty="0" smtClean="0"/>
              <a:t> to </a:t>
            </a:r>
            <a:r>
              <a:rPr lang="pt-PT" dirty="0" err="1" smtClean="0"/>
              <a:t>keep</a:t>
            </a:r>
            <a:r>
              <a:rPr lang="pt-PT" dirty="0" smtClean="0"/>
              <a:t> </a:t>
            </a:r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b="1" dirty="0" err="1" smtClean="0"/>
              <a:t>deposit</a:t>
            </a:r>
            <a:r>
              <a:rPr lang="pt-PT" b="1" dirty="0" smtClean="0"/>
              <a:t> base</a:t>
            </a:r>
          </a:p>
          <a:p>
            <a:r>
              <a:rPr lang="pt-PT" b="1" dirty="0" smtClean="0"/>
              <a:t>Price </a:t>
            </a:r>
            <a:r>
              <a:rPr lang="pt-PT" b="1" dirty="0" err="1" smtClean="0"/>
              <a:t>adjustments</a:t>
            </a:r>
            <a:r>
              <a:rPr lang="pt-PT" b="1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real </a:t>
            </a:r>
            <a:r>
              <a:rPr lang="pt-PT" dirty="0" err="1" smtClean="0"/>
              <a:t>estate</a:t>
            </a:r>
            <a:r>
              <a:rPr lang="pt-PT" dirty="0" smtClean="0"/>
              <a:t> portfolios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assets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bg1"/>
                </a:solidFill>
              </a:rPr>
              <a:t>Main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Concern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err="1" smtClean="0"/>
              <a:t>Profitability</a:t>
            </a:r>
            <a:endParaRPr lang="pt-PT" b="1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b="1" dirty="0" err="1" smtClean="0"/>
              <a:t>domestic</a:t>
            </a:r>
            <a:r>
              <a:rPr lang="pt-PT" b="1" dirty="0" smtClean="0"/>
              <a:t> </a:t>
            </a:r>
            <a:r>
              <a:rPr lang="pt-PT" b="1" dirty="0" err="1" smtClean="0"/>
              <a:t>economy</a:t>
            </a:r>
            <a:r>
              <a:rPr lang="pt-PT" b="1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its</a:t>
            </a:r>
            <a:r>
              <a:rPr lang="pt-PT" dirty="0" smtClean="0"/>
              <a:t> </a:t>
            </a:r>
            <a:r>
              <a:rPr lang="pt-PT" dirty="0" err="1" smtClean="0"/>
              <a:t>prospects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SMTerm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dirty="0" smtClean="0"/>
              <a:t>Não nos podemos esquecer que o “</a:t>
            </a:r>
            <a:r>
              <a:rPr lang="pt-PT" dirty="0" err="1" smtClean="0"/>
              <a:t>bail</a:t>
            </a:r>
            <a:r>
              <a:rPr lang="pt-PT" dirty="0" smtClean="0"/>
              <a:t>-out” de Abril de 2011 resultou de uma </a:t>
            </a:r>
            <a:r>
              <a:rPr lang="pt-PT" dirty="0" smtClean="0">
                <a:solidFill>
                  <a:srgbClr val="FF0000"/>
                </a:solidFill>
              </a:rPr>
              <a:t>combinação de factores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9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1757" y="30698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Debt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to GDP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approaching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120%</a:t>
            </a:r>
            <a:endParaRPr lang="pt-PT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2930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Net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foreign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Debt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above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GDP</a:t>
            </a:r>
            <a:endParaRPr lang="pt-PT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072" y="55172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Average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Growth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200" b="1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 1% in 2000-2010</a:t>
            </a:r>
            <a:endParaRPr lang="pt-PT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Avaliação positiva nalguns aspectos chave mas permanece 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392488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Achievements</a:t>
            </a:r>
            <a:endParaRPr lang="pt-PT" dirty="0" smtClean="0"/>
          </a:p>
          <a:p>
            <a:r>
              <a:rPr lang="pt-PT" dirty="0" smtClean="0"/>
              <a:t>                  2011                2012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320480" cy="4062437"/>
          </a:xfrm>
        </p:spPr>
        <p:txBody>
          <a:bodyPr>
            <a:noAutofit/>
          </a:bodyPr>
          <a:lstStyle/>
          <a:p>
            <a:r>
              <a:rPr lang="pt-PT" sz="2000" dirty="0" err="1" smtClean="0"/>
              <a:t>Strong</a:t>
            </a:r>
            <a:r>
              <a:rPr lang="pt-PT" sz="2000" dirty="0" smtClean="0"/>
              <a:t> </a:t>
            </a:r>
            <a:r>
              <a:rPr lang="pt-PT" sz="2000" dirty="0" err="1" smtClean="0"/>
              <a:t>Compliance</a:t>
            </a:r>
            <a:r>
              <a:rPr lang="pt-PT" sz="2000" dirty="0" smtClean="0"/>
              <a:t> </a:t>
            </a:r>
            <a:r>
              <a:rPr lang="pt-PT" sz="2000" dirty="0" err="1" smtClean="0"/>
              <a:t>with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Program</a:t>
            </a:r>
            <a:endParaRPr lang="pt-PT" sz="2000" dirty="0" smtClean="0"/>
          </a:p>
          <a:p>
            <a:pPr lvl="1"/>
            <a:r>
              <a:rPr lang="pt-PT" dirty="0" smtClean="0"/>
              <a:t>6 </a:t>
            </a:r>
            <a:r>
              <a:rPr lang="pt-PT" dirty="0" err="1" smtClean="0"/>
              <a:t>successfull</a:t>
            </a:r>
            <a:r>
              <a:rPr lang="pt-PT" dirty="0" smtClean="0"/>
              <a:t> </a:t>
            </a:r>
            <a:r>
              <a:rPr lang="pt-PT" dirty="0" err="1" smtClean="0"/>
              <a:t>reviews</a:t>
            </a:r>
            <a:r>
              <a:rPr lang="pt-PT" dirty="0" smtClean="0"/>
              <a:t>; 1 </a:t>
            </a:r>
            <a:r>
              <a:rPr lang="pt-PT" dirty="0" err="1" smtClean="0"/>
              <a:t>incomplete</a:t>
            </a:r>
            <a:endParaRPr lang="pt-PT" dirty="0" smtClean="0"/>
          </a:p>
          <a:p>
            <a:r>
              <a:rPr lang="pt-PT" sz="2000" dirty="0" err="1" smtClean="0"/>
              <a:t>Key</a:t>
            </a:r>
            <a:r>
              <a:rPr lang="pt-PT" sz="2000" dirty="0" smtClean="0"/>
              <a:t> </a:t>
            </a:r>
            <a:r>
              <a:rPr lang="pt-PT" sz="2000" dirty="0" err="1" smtClean="0"/>
              <a:t>developments</a:t>
            </a:r>
            <a:r>
              <a:rPr lang="pt-PT" sz="2000" dirty="0" smtClean="0"/>
              <a:t> in </a:t>
            </a:r>
            <a:r>
              <a:rPr lang="pt-PT" sz="2000" dirty="0" err="1" smtClean="0"/>
              <a:t>all</a:t>
            </a:r>
            <a:r>
              <a:rPr lang="pt-PT" sz="2000" dirty="0" smtClean="0"/>
              <a:t> </a:t>
            </a:r>
            <a:r>
              <a:rPr lang="pt-PT" sz="2000" dirty="0" err="1" smtClean="0"/>
              <a:t>dimensions</a:t>
            </a:r>
            <a:r>
              <a:rPr lang="pt-PT" sz="2000" dirty="0" smtClean="0"/>
              <a:t>:</a:t>
            </a:r>
          </a:p>
          <a:p>
            <a:pPr lvl="1"/>
            <a:r>
              <a:rPr lang="pt-PT" dirty="0" err="1" smtClean="0"/>
              <a:t>Correction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historical</a:t>
            </a:r>
            <a:r>
              <a:rPr lang="pt-PT" dirty="0" smtClean="0"/>
              <a:t> </a:t>
            </a:r>
            <a:r>
              <a:rPr lang="pt-PT" dirty="0" err="1" smtClean="0"/>
              <a:t>external</a:t>
            </a:r>
            <a:r>
              <a:rPr lang="pt-PT" dirty="0" smtClean="0"/>
              <a:t> </a:t>
            </a:r>
            <a:r>
              <a:rPr lang="pt-PT" dirty="0" err="1" smtClean="0"/>
              <a:t>imbalances</a:t>
            </a:r>
            <a:r>
              <a:rPr lang="pt-PT" dirty="0" smtClean="0"/>
              <a:t> (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trade</a:t>
            </a:r>
            <a:r>
              <a:rPr lang="pt-PT" dirty="0" smtClean="0"/>
              <a:t> </a:t>
            </a:r>
            <a:r>
              <a:rPr lang="pt-PT" dirty="0" err="1" smtClean="0"/>
              <a:t>surplus</a:t>
            </a:r>
            <a:r>
              <a:rPr lang="pt-PT" dirty="0" smtClean="0"/>
              <a:t> in </a:t>
            </a:r>
            <a:r>
              <a:rPr lang="pt-PT" dirty="0" err="1" smtClean="0"/>
              <a:t>decades</a:t>
            </a:r>
            <a:r>
              <a:rPr lang="pt-PT" dirty="0" smtClean="0"/>
              <a:t>)</a:t>
            </a:r>
          </a:p>
          <a:p>
            <a:pPr lvl="1"/>
            <a:r>
              <a:rPr lang="pt-PT" dirty="0" err="1" smtClean="0"/>
              <a:t>Reduction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6 p.p. in </a:t>
            </a:r>
            <a:r>
              <a:rPr lang="pt-PT" dirty="0" err="1" smtClean="0"/>
              <a:t>structural</a:t>
            </a:r>
            <a:r>
              <a:rPr lang="pt-PT" dirty="0" smtClean="0"/>
              <a:t> </a:t>
            </a:r>
            <a:r>
              <a:rPr lang="pt-PT" dirty="0" err="1" smtClean="0"/>
              <a:t>primary</a:t>
            </a:r>
            <a:r>
              <a:rPr lang="pt-PT" dirty="0" smtClean="0"/>
              <a:t> balance </a:t>
            </a:r>
            <a:r>
              <a:rPr lang="pt-PT" dirty="0" err="1" smtClean="0"/>
              <a:t>over</a:t>
            </a:r>
            <a:r>
              <a:rPr lang="pt-PT" dirty="0" smtClean="0"/>
              <a:t> 2 </a:t>
            </a:r>
            <a:r>
              <a:rPr lang="pt-PT" dirty="0" err="1" smtClean="0"/>
              <a:t>years</a:t>
            </a:r>
            <a:endParaRPr lang="pt-PT" dirty="0" smtClean="0"/>
          </a:p>
          <a:p>
            <a:pPr lvl="1"/>
            <a:r>
              <a:rPr lang="pt-PT" dirty="0" err="1" smtClean="0"/>
              <a:t>Put</a:t>
            </a:r>
            <a:r>
              <a:rPr lang="pt-PT" dirty="0" smtClean="0"/>
              <a:t> in </a:t>
            </a:r>
            <a:r>
              <a:rPr lang="pt-PT" dirty="0" err="1" smtClean="0"/>
              <a:t>motion</a:t>
            </a:r>
            <a:r>
              <a:rPr lang="pt-PT" dirty="0" smtClean="0"/>
              <a:t> </a:t>
            </a:r>
            <a:r>
              <a:rPr lang="pt-PT" dirty="0" err="1" smtClean="0"/>
              <a:t>widespread</a:t>
            </a:r>
            <a:r>
              <a:rPr lang="pt-PT" dirty="0" smtClean="0"/>
              <a:t> </a:t>
            </a:r>
            <a:r>
              <a:rPr lang="pt-PT" dirty="0" err="1" smtClean="0"/>
              <a:t>structural</a:t>
            </a:r>
            <a:r>
              <a:rPr lang="pt-PT" dirty="0" smtClean="0"/>
              <a:t> </a:t>
            </a:r>
            <a:r>
              <a:rPr lang="pt-PT" dirty="0" err="1" smtClean="0"/>
              <a:t>reforms</a:t>
            </a:r>
            <a:endParaRPr lang="pt-PT" dirty="0" smtClean="0"/>
          </a:p>
          <a:p>
            <a:pPr lvl="1"/>
            <a:r>
              <a:rPr lang="pt-PT" dirty="0" err="1" smtClean="0"/>
              <a:t>Privatization</a:t>
            </a:r>
            <a:r>
              <a:rPr lang="pt-PT" dirty="0" smtClean="0"/>
              <a:t> </a:t>
            </a:r>
            <a:r>
              <a:rPr lang="pt-PT" dirty="0" err="1" smtClean="0"/>
              <a:t>program</a:t>
            </a:r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50705" y="1535113"/>
            <a:ext cx="4041775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Challenges</a:t>
            </a:r>
            <a:endParaRPr lang="pt-PT" dirty="0" smtClean="0"/>
          </a:p>
          <a:p>
            <a:r>
              <a:rPr lang="pt-PT" dirty="0" smtClean="0"/>
              <a:t>                 2013                  2014</a:t>
            </a:r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50705" y="2174875"/>
            <a:ext cx="4041775" cy="3951288"/>
          </a:xfrm>
        </p:spPr>
        <p:txBody>
          <a:bodyPr>
            <a:normAutofit/>
          </a:bodyPr>
          <a:lstStyle/>
          <a:p>
            <a:r>
              <a:rPr lang="pt-PT" sz="2000" b="1" dirty="0" err="1" smtClean="0"/>
              <a:t>Return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of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the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sovereign</a:t>
            </a:r>
            <a:r>
              <a:rPr lang="pt-PT" sz="2000" b="1" dirty="0" smtClean="0"/>
              <a:t> to </a:t>
            </a:r>
            <a:r>
              <a:rPr lang="pt-PT" sz="2000" b="1" dirty="0" err="1" smtClean="0"/>
              <a:t>the</a:t>
            </a:r>
            <a:r>
              <a:rPr lang="pt-PT" sz="2000" b="1" dirty="0" smtClean="0"/>
              <a:t> financial </a:t>
            </a:r>
            <a:r>
              <a:rPr lang="pt-PT" sz="2000" b="1" dirty="0" err="1" smtClean="0"/>
              <a:t>markets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at</a:t>
            </a:r>
            <a:r>
              <a:rPr lang="pt-PT" sz="2000" b="1" dirty="0" smtClean="0"/>
              <a:t> na </a:t>
            </a:r>
            <a:r>
              <a:rPr lang="pt-PT" sz="2000" b="1" dirty="0" err="1" smtClean="0"/>
              <a:t>acceptable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cost</a:t>
            </a:r>
            <a:r>
              <a:rPr lang="pt-PT" sz="2000" b="1" dirty="0" smtClean="0"/>
              <a:t> – Jan 23rd; 2.5Bn 5yr </a:t>
            </a:r>
            <a:r>
              <a:rPr lang="pt-PT" sz="2000" b="1" dirty="0" err="1" smtClean="0"/>
              <a:t>bonds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at</a:t>
            </a:r>
            <a:r>
              <a:rPr lang="pt-PT" sz="2000" b="1" dirty="0" smtClean="0"/>
              <a:t> 4,89%</a:t>
            </a:r>
          </a:p>
          <a:p>
            <a:r>
              <a:rPr lang="pt-PT" sz="2000" dirty="0" err="1" smtClean="0"/>
              <a:t>Focus</a:t>
            </a:r>
            <a:r>
              <a:rPr lang="pt-PT" sz="2000" dirty="0" smtClean="0"/>
              <a:t> </a:t>
            </a:r>
            <a:r>
              <a:rPr lang="pt-PT" sz="2000" dirty="0" err="1" smtClean="0"/>
              <a:t>on</a:t>
            </a:r>
            <a:r>
              <a:rPr lang="pt-PT" sz="2000" dirty="0" smtClean="0"/>
              <a:t> </a:t>
            </a:r>
            <a:r>
              <a:rPr lang="pt-PT" sz="2000" dirty="0" err="1" smtClean="0"/>
              <a:t>economic</a:t>
            </a:r>
            <a:r>
              <a:rPr lang="pt-PT" sz="2000" dirty="0" smtClean="0"/>
              <a:t> </a:t>
            </a:r>
            <a:r>
              <a:rPr lang="pt-PT" sz="2000" dirty="0" err="1" smtClean="0"/>
              <a:t>recovery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unemployment</a:t>
            </a:r>
            <a:r>
              <a:rPr lang="pt-PT" sz="2000" dirty="0" smtClean="0"/>
              <a:t> </a:t>
            </a:r>
            <a:r>
              <a:rPr lang="pt-PT" sz="2000" dirty="0" err="1" smtClean="0"/>
              <a:t>reduction</a:t>
            </a:r>
            <a:endParaRPr lang="pt-PT" sz="2000" dirty="0" smtClean="0"/>
          </a:p>
          <a:p>
            <a:r>
              <a:rPr lang="pt-PT" sz="2000" dirty="0" smtClean="0"/>
              <a:t>Complete </a:t>
            </a:r>
            <a:r>
              <a:rPr lang="pt-PT" sz="2000" dirty="0" err="1" smtClean="0"/>
              <a:t>comprehensive</a:t>
            </a:r>
            <a:r>
              <a:rPr lang="pt-PT" sz="2000" dirty="0" smtClean="0"/>
              <a:t> </a:t>
            </a:r>
            <a:r>
              <a:rPr lang="pt-PT" sz="2000" dirty="0" err="1" smtClean="0"/>
              <a:t>public</a:t>
            </a:r>
            <a:r>
              <a:rPr lang="pt-PT" sz="2000" dirty="0" smtClean="0"/>
              <a:t> </a:t>
            </a:r>
            <a:r>
              <a:rPr lang="pt-PT" sz="2000" dirty="0" err="1" smtClean="0"/>
              <a:t>expenditure</a:t>
            </a:r>
            <a:r>
              <a:rPr lang="pt-PT" sz="2000" dirty="0" smtClean="0"/>
              <a:t> </a:t>
            </a:r>
            <a:r>
              <a:rPr lang="pt-PT" sz="2000" dirty="0" err="1" smtClean="0"/>
              <a:t>review</a:t>
            </a:r>
            <a:endParaRPr lang="pt-PT" sz="2000" dirty="0" smtClean="0"/>
          </a:p>
          <a:p>
            <a:r>
              <a:rPr lang="pt-PT" sz="2000" dirty="0" err="1" smtClean="0"/>
              <a:t>Make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adjustment</a:t>
            </a:r>
            <a:r>
              <a:rPr lang="pt-PT" sz="2000" dirty="0" smtClean="0"/>
              <a:t> </a:t>
            </a:r>
            <a:r>
              <a:rPr lang="pt-PT" sz="2000" dirty="0" err="1" smtClean="0"/>
              <a:t>sustainable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keep</a:t>
            </a:r>
            <a:r>
              <a:rPr lang="pt-PT" sz="2000" dirty="0" smtClean="0"/>
              <a:t> social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political</a:t>
            </a:r>
            <a:r>
              <a:rPr lang="pt-PT" sz="2000" dirty="0" smtClean="0"/>
              <a:t> </a:t>
            </a:r>
            <a:r>
              <a:rPr lang="pt-PT" sz="2000" dirty="0" err="1" smtClean="0"/>
              <a:t>cohesion</a:t>
            </a: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3" name="Rectangle 2"/>
          <p:cNvSpPr/>
          <p:nvPr/>
        </p:nvSpPr>
        <p:spPr>
          <a:xfrm>
            <a:off x="251520" y="2132856"/>
            <a:ext cx="4392488" cy="44644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21696" y="2132856"/>
            <a:ext cx="3960440" cy="44644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500"/>
              </a:spcAft>
              <a:defRPr sz="24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/>
            <a:fld id="{936C61DE-BDC8-5A47-916B-759A1B610330}" type="slidenum">
              <a:rPr lang="en-US" sz="1000">
                <a:solidFill>
                  <a:schemeClr val="folHlink"/>
                </a:solidFill>
                <a:cs typeface="Arial" charset="0"/>
              </a:rPr>
              <a:pPr eaLnBrk="1" hangingPunct="1"/>
              <a:t>6</a:t>
            </a:fld>
            <a:endParaRPr lang="en-US" sz="100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sz="2200" dirty="0" err="1" smtClean="0">
                <a:latin typeface="Univers 55" charset="0"/>
                <a:ea typeface="ＭＳ Ｐゴシック" charset="0"/>
                <a:cs typeface="ＭＳ Ｐゴシック" charset="0"/>
              </a:rPr>
              <a:t>Índice</a:t>
            </a:r>
            <a:endParaRPr lang="en-US" sz="2200" b="1" dirty="0">
              <a:latin typeface="Univers 5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97311"/>
            <a:ext cx="4519246" cy="3563937"/>
          </a:xfrm>
        </p:spPr>
        <p:txBody>
          <a:bodyPr>
            <a:normAutofit/>
          </a:bodyPr>
          <a:lstStyle/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>
                <a:latin typeface="Univers 45 Light" charset="0"/>
                <a:ea typeface="ＭＳ Ｐゴシック" charset="0"/>
              </a:rPr>
              <a:t>O euro: </a:t>
            </a:r>
            <a:r>
              <a:rPr lang="en-US" sz="1600" b="1" dirty="0" err="1" smtClean="0">
                <a:latin typeface="Univers 45 Light" charset="0"/>
                <a:ea typeface="ＭＳ Ｐゴシック" charset="0"/>
              </a:rPr>
              <a:t>desafios</a:t>
            </a:r>
            <a:endParaRPr lang="en-US" sz="1600" b="1" dirty="0" smtClean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 smtClean="0">
              <a:latin typeface="Univers 45 Light" charset="0"/>
              <a:ea typeface="ＭＳ Ｐゴシック" charset="0"/>
            </a:endParaRPr>
          </a:p>
          <a:p>
            <a:pPr marL="863600" lvl="2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Crescimento</a:t>
            </a:r>
            <a:r>
              <a:rPr lang="en-US" sz="1200" b="1" dirty="0" smtClean="0">
                <a:latin typeface="Univers 45 Light" charset="0"/>
                <a:ea typeface="ＭＳ Ｐゴシック" charset="0"/>
              </a:rPr>
              <a:t> e </a:t>
            </a:r>
            <a:r>
              <a:rPr lang="en-US" sz="1200" b="1" dirty="0" err="1" smtClean="0">
                <a:latin typeface="Univers 45 Light" charset="0"/>
                <a:ea typeface="ＭＳ Ｐゴシック" charset="0"/>
              </a:rPr>
              <a:t>ajustamento</a:t>
            </a:r>
            <a:endParaRPr lang="en-US" sz="1200" b="1" dirty="0">
              <a:latin typeface="Univers 45 Light" charset="0"/>
              <a:ea typeface="ＭＳ Ｐゴシック" charset="0"/>
            </a:endParaRPr>
          </a:p>
          <a:p>
            <a:pPr marL="177800" lvl="1" indent="0">
              <a:lnSpc>
                <a:spcPct val="90000"/>
              </a:lnSpc>
              <a:buClr>
                <a:schemeClr val="folHlink"/>
              </a:buClr>
              <a:buNone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463550" lvl="1">
              <a:lnSpc>
                <a:spcPct val="90000"/>
              </a:lnSpc>
              <a:buClr>
                <a:schemeClr val="folHlink"/>
              </a:buClr>
              <a:buFont typeface="Arial"/>
              <a:buChar char="•"/>
            </a:pPr>
            <a:r>
              <a:rPr lang="en-US" sz="1600" b="1" dirty="0" err="1">
                <a:latin typeface="Univers 45 Light" charset="0"/>
                <a:ea typeface="ＭＳ Ｐゴシック" charset="0"/>
              </a:rPr>
              <a:t>Sistema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financeiro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português</a:t>
            </a:r>
            <a:r>
              <a:rPr lang="en-US" sz="1600" b="1" dirty="0">
                <a:latin typeface="Univers 45 Light" charset="0"/>
                <a:ea typeface="ＭＳ Ｐゴシック" charset="0"/>
              </a:rPr>
              <a:t> e o </a:t>
            </a:r>
            <a:r>
              <a:rPr lang="en-US" sz="1600" b="1" dirty="0" err="1">
                <a:latin typeface="Univers 45 Light" charset="0"/>
                <a:ea typeface="ＭＳ Ｐゴシック" charset="0"/>
              </a:rPr>
              <a:t>ajustamento</a:t>
            </a: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</a:pPr>
            <a:endParaRPr lang="en-US" sz="1600" b="1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600" dirty="0">
              <a:latin typeface="Univers 45 Light" charset="0"/>
              <a:ea typeface="ＭＳ Ｐゴシック" charset="0"/>
            </a:endParaRPr>
          </a:p>
          <a:p>
            <a:pPr marL="177800" lvl="1" indent="0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charset="0"/>
              <a:buNone/>
            </a:pPr>
            <a:endParaRPr lang="en-US" sz="1400" dirty="0">
              <a:latin typeface="Univers 45 Light" charset="0"/>
              <a:ea typeface="ＭＳ Ｐゴシック" charset="0"/>
            </a:endParaRPr>
          </a:p>
        </p:txBody>
      </p:sp>
      <p:sp>
        <p:nvSpPr>
          <p:cNvPr id="39942" name="Right Arrow 3"/>
          <p:cNvSpPr>
            <a:spLocks noChangeArrowheads="1"/>
          </p:cNvSpPr>
          <p:nvPr/>
        </p:nvSpPr>
        <p:spPr bwMode="auto">
          <a:xfrm>
            <a:off x="827584" y="2745359"/>
            <a:ext cx="498231" cy="683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BE75"/>
          </a:solidFill>
          <a:ln w="3175">
            <a:solidFill>
              <a:srgbClr val="AABE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Exportações têm tido o maior contributo para a evolução do produto. </a:t>
            </a:r>
            <a:r>
              <a:rPr lang="pt-PT" sz="2000" dirty="0" smtClean="0">
                <a:solidFill>
                  <a:srgbClr val="FF0000"/>
                </a:solidFill>
              </a:rPr>
              <a:t>Mas: -limites ao crescimento; -falta Investimento em aumentos de capacidade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928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346982" y="6092854"/>
            <a:ext cx="302433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Dados de Novembro de 2012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6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Tornar Portugal numa </a:t>
            </a:r>
            <a:r>
              <a:rPr lang="pt-PT" dirty="0" err="1" smtClean="0"/>
              <a:t>Export</a:t>
            </a:r>
            <a:r>
              <a:rPr lang="pt-PT" dirty="0" smtClean="0"/>
              <a:t>-led </a:t>
            </a:r>
            <a:r>
              <a:rPr lang="pt-PT" dirty="0" err="1" smtClean="0"/>
              <a:t>economy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solidFill>
                  <a:srgbClr val="FF0000"/>
                </a:solidFill>
              </a:rPr>
              <a:t>amplo consenso no objectivo; leva tempo e requer investimento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Ambitious</a:t>
            </a:r>
            <a:r>
              <a:rPr lang="pt-PT" dirty="0" smtClean="0"/>
              <a:t> </a:t>
            </a:r>
            <a:r>
              <a:rPr lang="pt-PT" dirty="0" err="1" smtClean="0"/>
              <a:t>export</a:t>
            </a:r>
            <a:r>
              <a:rPr lang="pt-PT" dirty="0" smtClean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Non EU </a:t>
            </a:r>
            <a:r>
              <a:rPr lang="pt-PT" dirty="0" err="1" smtClean="0"/>
              <a:t>markets</a:t>
            </a:r>
            <a:r>
              <a:rPr lang="pt-PT" dirty="0" smtClean="0"/>
              <a:t> </a:t>
            </a:r>
            <a:r>
              <a:rPr lang="pt-PT" dirty="0" err="1" smtClean="0"/>
              <a:t>provide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opportunities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044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5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(pelo menos numa fase inicial) registou-se uma rápida evolução no desequilíbrio externo (fluxo)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820891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23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UhAN6A3ESns867SkSmS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bpFQQsaUqOcl6NdY24n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fSSTSmTEaDmuXfNphr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kCvKObdkmSS6lgZuF9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wOl7AVvU6mRfB9XxI2W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MV5Ygph0mh57I_8l5G0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VuHBtD2kunyw6kG0TpI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ZHMjN6m02Yu5LAuU1_v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3P5_ZDykm94VYagTWL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ybph2kYUi8u9QkngVz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KZhQ_ogEyhwCV09VvaH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zlm4Voa0iLGR98pU562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5HqLld7UeGaeelR7KT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_A8a0KQ06FPtM_AHD2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.2IpJsU0m6L5PdXak_I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2cfLWF8kuagFn2CyWBa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Q941gzkeuFFtLQHhia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szP.3Ec0e7bPr0rLkwe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pTrru4dkORWZjWC97qR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Sp59JH906gLHabcr3WF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3o2BH85EON9rEYjKFY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NPFZOYjE2SZMXvuyJhs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p3YKhFRk6o0eCr4Z39o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q8Xi4NMUKzFyZZ4LRnf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bCkq8V6EOtoXsHlo8m6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makel4p0aPk9VATAwvz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fW2DURq0yUUB9MvuOnk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4R9qPXk0qLkLssjQRcu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0iD77GESuOz0Hdrnn1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n2sI84MU2WmSSjJ.cid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BEhmdwI0izzpiiOvHti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e1BUBkgUataKrGjvUC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0UoOMP5UyJ9klna7nyJ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F63YHMLE6PfLsNpda.H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Wci6MxI0ewDqe74OAWu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L1y7Sx0kC7tX8JPXBXF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rvlo5w2EWxUtV_VPLtO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EdHrAnhUSxwL0Lq_bSi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jFMlsFb0u_q.5fkRRyM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Whv37dR02iWCEhuSlZU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hU.as6hEiV.GqUTf29d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dgbWN8HEKX_JgFmDxhl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Gw6hANN0CjUVFr9XJV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UfT3JCiE.LsRkG2wfTC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LxzPzFJEWDzDRafheQi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BvT2RLXEmoUHc4Q8rDG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Pkx_.DhE6g6zzxH5Q4E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UNWPGy5kSb4Be9f1SGw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1wdwAXXUW_M91f5kXEy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kgoIjMHEyFxzbB8hNaL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bx60kNi0OX52PPP8lZX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4Ds5vbW0yYihPYJYmnF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12K2OFOkie8uayaoH.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umErgCDEmxPoZYrqHMH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5LfRdvWUCW993rKpiMF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KwFRG4WEe.dRo7Z1C2v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BWa1sXke74.k1LXgTP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fsOSn0UkKCLe0q.O8e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_wRawBqkGflK1pGNwF1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kmQ2B8yUu54uG2EOBLS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8VKcuSe0GaVsrljj9aR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mBdSDXdUiGkyXJLUQSK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Mk6vTodk6zBxXdYlGf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axcjHfSEW0VbzTyQPL0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O8kDcd7k6J3IPC4o8Lq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_qAWsOhkGl2rLWOjMzQ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JNqvaUmEOl4zZRiNHfw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p89zLX5kSnTetm6sGv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9xS5hPI0.EYsf4zaEzd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o6JlMWWUOl99EDuwVDR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bUGvVOKUqDL0aH0Op1W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8YOYku2kqtRl4ulF_hL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7ShPfOkCuOvoAcxPLc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dn8cJEm0SYDlJvpp1Nz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ij0FMp6EWUuUPy_nLj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AAtrF4Zki.NX4aIcoDz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Ghf1HXRE.b0clUuwl2d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IKp8WrYEyja7vO5bx4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kcztORck23SDS4Jig49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UcuBD3J0KU8ie26BOSb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7cUAlF_UG8z7j0Wmwpf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_.BdRrGkKHSpdEVg4iG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vOKRZDrEiRztG157c9z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YYH0tUlUW38EuT7nEh7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8now1bXkOjeeGaE1skW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xnTXbq0Euc73P9fjz3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1lBebocUCQTphjWr7QF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U4xpg1kkC.NrQgDvhR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jD8ox5nUSZ07mPtAouk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xxyJiuTUGBQ76GwA6G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xVtpt.lky9OZQvV2E.I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GOOdHupE.yP9_MhXJ6P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k4.R0vfUyDSr9rfO7uq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1unWVRIUqisJaZU51bm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67f7W7pU.KvBDaz7V3J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dLSWt3.E.NXvRdwkvHj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ycoedSoEuQ94tHGhpT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h.KwLd1EmM1UcaYWSfk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5xSWbVVE2kxwxQev8qq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Rtt3ofskueUNhPX.wDC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B19FXHskK5.3QT3tkG2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Q8RGlV_USO04A1Ay3mu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RFjjjNdUSveCMR6GNcv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c7YHcuH0e3Xx_jwrxXU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HhT_iHky7trhDcj.oQ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.RAuUjg0GZsL.cAwK5s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kKB69rF06OLGkphc_sq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8ncsYcZkWYjZcE4K_4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CrRN7oE6NVhDIKLWyy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DX53HeKEO8aARvEmVGz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LI.5Cyi0aK8fYvV4QkU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4LW4aWOEGxEN5f6XcA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WdCREUjkef.w0P5wMi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BiNLyH5UKccvxZyLtn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tNm29vV0G2.INkppg1I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TVYib4LEKpWgPIVNMR9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2R8OAYW0.G0ioJNVMb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i4DyI40SUnDlpoMfp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YE4uEVXkabkiJR9sMm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ANXX9uIkir.3PNhOBu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71JqKmsUubvyKX7bvw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2ri4KZEyX3ge_krZkV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h.g65.rkWND43HGKee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BdbFCby0aGk9T9iClc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IkRXYVxkGL2qep0ruw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iapeyhnU.oAhFIy9nN7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rHTIfA2Ua9IPoj.Ima9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kZzMvNkE6tRPx16AaV8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r3hrxmsE2rU9K_U1RX0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EDhvAwLkyLv5kn6DBv7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0n_oU4uUmLmUVwuHMj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ZSJnlWmkKGv1u9Wm8dO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9ZpvVD.U.7U6lPYx0wj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ykq0__1ESlrAkRq78Aa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GMX3mYSUu7bZKnjQ1tx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bRpSDsLE2LTaAqx_85j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KkOA3gn0GXRJmpafuT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smYX0hcU2MaGEhHZGeJ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zi1jxPfU.j2zlpzGmF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MZJ7xETECE6RzfEBG05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dgzOJOkEWCKfWq1u5Xy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W8Bhdno0WK7utTYjlJ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8JR5BjjkOAVUHr.zCYo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r_60s3ckSgN_AiYZaRk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wvTJCdp0un0Mxr0KiD_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cqJUJ3fkWecC07.yhpx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myFfgbgkW6kz7RhAUj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A5NxYANUmDtdF8Urtc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VFbwS45k2CwCY.wbJIW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IRG.7wek2xUdU0ggey4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212drPq0WXaixvq6Xf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XkIZjdFEaB_G6j8b.gx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WtsiUkzEaS46_X5nPn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3LyQvx4EKLVNCtlyOX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1BGlRiP0O9Jt5I2oCd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SRIpRQxUGs22f1ntxI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rusSoT5UG0fQJJWex5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Bwp0ziUuGTUYe6nUI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wEJuDgVEinL2m1QLCaX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ty8qRdN02MforMrSJ4v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fNNQgJZEqmVH8nB851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21gHtRCkSSUNybCRHWS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M2BOO2.UirgDYGpIW0A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v6mhDkHUyT3OTbo79g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Vcc9a1J0.AdEW5D6kMo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18dSo2UCZuFvZDEuc.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CR_vunEOBACmp5nIrH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anP1L3pEOLG1K__zjz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ukKpAyBU.QRRWsgWonZ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AjM752ZkSpUwdOU4Tn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eAiNATkki1JAMd2LtqU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jejcgmgESyE2pdWXCbr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1PoE9x906Yv95Gxe5qX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bFbxlJgEy9bS6gtP3J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CrRN7oE6NVhDIKLWyy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lmfVj2VE2a83qb_akH.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9AwJ8LMk.bKa4_Gdtzi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AOsMiZJ0yh..G9vOwsb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hZfYeZHki20ztEbKm3T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7378.0C0CvsBtT7n9fO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Jcyqy7LEmYAl5_ESIGq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hKLq.lP06tewi1m6D1K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W6GBvdk2ojidYg6r2R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tEn4PDikWtBthzfePZ_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6ZPDIDrkGmlQrPObT9w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MuWC4f3kuY.P5LA1Kpv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LLLo7wNUurgwj4Pme3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SKHJdq0WGK5sNt3lp.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6KBGDJ0KZCa8kmp3bu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naKL2O0iNKUXoiGbfY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kFHifyPkGgSPU.1qsEx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JepOPB10KK.xJJlG8dO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xdACV6sEq.HJQVq0Aq2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K4tydD5k2EDkvWW_7nc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eaa35F50KgdIeJAhet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1520</Words>
  <Application>Microsoft Office PowerPoint</Application>
  <PresentationFormat>Apresentação no Ecrã (4:3)</PresentationFormat>
  <Paragraphs>337</Paragraphs>
  <Slides>31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31</vt:i4>
      </vt:variant>
    </vt:vector>
  </HeadingPairs>
  <TitlesOfParts>
    <vt:vector size="34" baseType="lpstr">
      <vt:lpstr>Office Theme</vt:lpstr>
      <vt:lpstr>think-cell Slide</vt:lpstr>
      <vt:lpstr>Chart</vt:lpstr>
      <vt:lpstr>  Zona euro, Portugal e ajustamento financeiro  António Nogueira Leite  </vt:lpstr>
      <vt:lpstr>Índice</vt:lpstr>
      <vt:lpstr>Content</vt:lpstr>
      <vt:lpstr>Não nos podemos esquecer que o “bail-out” de Abril de 2011 resultou de uma combinação de factores</vt:lpstr>
      <vt:lpstr>Avaliação positiva nalguns aspectos chave mas permanece </vt:lpstr>
      <vt:lpstr>Índice</vt:lpstr>
      <vt:lpstr>Exportações têm tido o maior contributo para a evolução do produto. Mas: -limites ao crescimento; -falta Investimento em aumentos de capacidade</vt:lpstr>
      <vt:lpstr>Tornar Portugal numa Export-led economy amplo consenso no objectivo; leva tempo e requer investimento</vt:lpstr>
      <vt:lpstr>(pelo menos numa fase inicial) registou-se uma rápida evolução no desequilíbrio externo (fluxo)</vt:lpstr>
      <vt:lpstr>Content</vt:lpstr>
      <vt:lpstr>Redução importante da Despesa Pública (nem toda de modo sustentável)</vt:lpstr>
      <vt:lpstr>Divida Pública segue trajectória da Irlanda MF fala em P follower de Irl; felizmente Tesouro e IGCP aparentam estratégia própria</vt:lpstr>
      <vt:lpstr>Content</vt:lpstr>
      <vt:lpstr>Portugal estará a criar as bases para o crescimento….</vt:lpstr>
      <vt:lpstr>Content</vt:lpstr>
      <vt:lpstr>Portugal’s sovereign debt crisis (since 2010) ignited a vicious circle limiting the funding of domestic banks</vt:lpstr>
      <vt:lpstr>The bail out (April 2011) put additional constarints on banks</vt:lpstr>
      <vt:lpstr>EBA set new capital requirements for 2012, leading banks to raise capital.  </vt:lpstr>
      <vt:lpstr>Banks were capitalized through a mix of new capital and CoCos, to be reimbursed in up to 5 years</vt:lpstr>
      <vt:lpstr>Relative size of the state aid vis a vis European benchmarks</vt:lpstr>
      <vt:lpstr>Propspects for Euribor are unhelpful for Portuguese Banks given their large mortgage portfolios (negative carry)</vt:lpstr>
      <vt:lpstr>Economic prospects willcause banks to register substantial credit imparities in 2012 , 2013 and beyond</vt:lpstr>
      <vt:lpstr>Financing the Economy</vt:lpstr>
      <vt:lpstr>Apresentação do PowerPoint</vt:lpstr>
      <vt:lpstr>NFC desintermmediated funding 2012</vt:lpstr>
      <vt:lpstr>Banks performed their first market operations</vt:lpstr>
      <vt:lpstr>Strategic Challenges</vt:lpstr>
      <vt:lpstr>Apresentação do PowerPoint</vt:lpstr>
      <vt:lpstr>Main Restrictions</vt:lpstr>
      <vt:lpstr>Main Restrictions</vt:lpstr>
      <vt:lpstr>Main Concern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Portugal’s adjustment program and forecasts</dc:title>
  <dc:creator>Antonio Nogueira Leite</dc:creator>
  <cp:lastModifiedBy>Antonio Nogueira</cp:lastModifiedBy>
  <cp:revision>38</cp:revision>
  <cp:lastPrinted>2013-01-25T11:32:39Z</cp:lastPrinted>
  <dcterms:created xsi:type="dcterms:W3CDTF">2013-01-22T10:54:50Z</dcterms:created>
  <dcterms:modified xsi:type="dcterms:W3CDTF">2013-05-08T09:39:57Z</dcterms:modified>
</cp:coreProperties>
</file>